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53"/>
  </p:notesMasterIdLst>
  <p:sldIdLst>
    <p:sldId id="320" r:id="rId2"/>
    <p:sldId id="333" r:id="rId3"/>
    <p:sldId id="370" r:id="rId4"/>
    <p:sldId id="369" r:id="rId5"/>
    <p:sldId id="368" r:id="rId6"/>
    <p:sldId id="367" r:id="rId7"/>
    <p:sldId id="366" r:id="rId8"/>
    <p:sldId id="371" r:id="rId9"/>
    <p:sldId id="323" r:id="rId10"/>
    <p:sldId id="324" r:id="rId11"/>
    <p:sldId id="338" r:id="rId12"/>
    <p:sldId id="337" r:id="rId13"/>
    <p:sldId id="336" r:id="rId14"/>
    <p:sldId id="339" r:id="rId15"/>
    <p:sldId id="342" r:id="rId16"/>
    <p:sldId id="343" r:id="rId17"/>
    <p:sldId id="340" r:id="rId18"/>
    <p:sldId id="341" r:id="rId19"/>
    <p:sldId id="313" r:id="rId20"/>
    <p:sldId id="334" r:id="rId21"/>
    <p:sldId id="344" r:id="rId22"/>
    <p:sldId id="326" r:id="rId23"/>
    <p:sldId id="335" r:id="rId24"/>
    <p:sldId id="328" r:id="rId25"/>
    <p:sldId id="349" r:id="rId26"/>
    <p:sldId id="348" r:id="rId27"/>
    <p:sldId id="347" r:id="rId28"/>
    <p:sldId id="346" r:id="rId29"/>
    <p:sldId id="345" r:id="rId30"/>
    <p:sldId id="355" r:id="rId31"/>
    <p:sldId id="354" r:id="rId32"/>
    <p:sldId id="353" r:id="rId33"/>
    <p:sldId id="352" r:id="rId34"/>
    <p:sldId id="351" r:id="rId35"/>
    <p:sldId id="350" r:id="rId36"/>
    <p:sldId id="312" r:id="rId37"/>
    <p:sldId id="360" r:id="rId38"/>
    <p:sldId id="359" r:id="rId39"/>
    <p:sldId id="358" r:id="rId40"/>
    <p:sldId id="357" r:id="rId41"/>
    <p:sldId id="356" r:id="rId42"/>
    <p:sldId id="330" r:id="rId43"/>
    <p:sldId id="361" r:id="rId44"/>
    <p:sldId id="331" r:id="rId45"/>
    <p:sldId id="321" r:id="rId46"/>
    <p:sldId id="364" r:id="rId47"/>
    <p:sldId id="363" r:id="rId48"/>
    <p:sldId id="362" r:id="rId49"/>
    <p:sldId id="316" r:id="rId50"/>
    <p:sldId id="332" r:id="rId51"/>
    <p:sldId id="284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5D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8"/>
    <p:restoredTop sz="85156"/>
  </p:normalViewPr>
  <p:slideViewPr>
    <p:cSldViewPr snapToGrid="0" snapToObjects="1">
      <p:cViewPr varScale="1">
        <p:scale>
          <a:sx n="78" d="100"/>
          <a:sy n="78" d="100"/>
        </p:scale>
        <p:origin x="14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2.png>
</file>

<file path=ppt/media/image3.tif>
</file>

<file path=ppt/media/image4.JPG>
</file>

<file path=ppt/media/image5.t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20D5F-4DEB-1344-90B3-C6A320CACFAD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2A0346-4096-5140-9F7C-0BBC3F9E6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346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9169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8626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862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SPAWN</a:t>
            </a:r>
            <a:r>
              <a:rPr lang="en-US" baseline="0" dirty="0" smtClean="0"/>
              <a:t> IN AMBIENT CONDITIONS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237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634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0891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0013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7532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441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120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634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Still need to add references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9273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6242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2023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2499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</a:t>
            </a:r>
            <a:r>
              <a:rPr lang="en-US" baseline="0" dirty="0" smtClean="0"/>
              <a:t> number of eggs per cross</a:t>
            </a:r>
          </a:p>
          <a:p>
            <a:r>
              <a:rPr lang="en-US" baseline="0" dirty="0" smtClean="0"/>
              <a:t>Equal number of sperm from males</a:t>
            </a:r>
          </a:p>
          <a:p>
            <a:r>
              <a:rPr lang="en-US" baseline="0" dirty="0" smtClean="0"/>
              <a:t>Created 6 crosses, 2 reps each per family (total n = 12)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3200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</a:t>
            </a:r>
            <a:r>
              <a:rPr lang="en-US" baseline="0" dirty="0" smtClean="0"/>
              <a:t> number of eggs per cross</a:t>
            </a:r>
          </a:p>
          <a:p>
            <a:r>
              <a:rPr lang="en-US" baseline="0" dirty="0" smtClean="0"/>
              <a:t>Equal number of sperm from males</a:t>
            </a:r>
          </a:p>
          <a:p>
            <a:r>
              <a:rPr lang="en-US" baseline="0" dirty="0" smtClean="0"/>
              <a:t>Created 6 crosses, 2 reps each per family (total n = 12)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689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</a:t>
            </a:r>
            <a:r>
              <a:rPr lang="en-US" baseline="0" dirty="0" smtClean="0"/>
              <a:t> number of eggs per cross</a:t>
            </a:r>
          </a:p>
          <a:p>
            <a:r>
              <a:rPr lang="en-US" baseline="0" dirty="0" smtClean="0"/>
              <a:t>Equal number of sperm from males</a:t>
            </a:r>
          </a:p>
          <a:p>
            <a:r>
              <a:rPr lang="en-US" baseline="0" dirty="0" smtClean="0"/>
              <a:t>Created 6 crosses, 2 reps each per family (total n = 12)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21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</a:t>
            </a:r>
            <a:r>
              <a:rPr lang="en-US" baseline="0" dirty="0" smtClean="0"/>
              <a:t> number of eggs per cross</a:t>
            </a:r>
          </a:p>
          <a:p>
            <a:r>
              <a:rPr lang="en-US" baseline="0" dirty="0" smtClean="0"/>
              <a:t>Equal number of sperm from males</a:t>
            </a:r>
          </a:p>
          <a:p>
            <a:r>
              <a:rPr lang="en-US" baseline="0" dirty="0" smtClean="0"/>
              <a:t>Created 6 crosses, 2 reps each per family (total n = 12)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093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</a:t>
            </a:r>
            <a:r>
              <a:rPr lang="en-US" baseline="0" dirty="0" smtClean="0"/>
              <a:t> number of eggs per cross</a:t>
            </a:r>
          </a:p>
          <a:p>
            <a:r>
              <a:rPr lang="en-US" baseline="0" dirty="0" smtClean="0"/>
              <a:t>Equal number of sperm from males</a:t>
            </a:r>
          </a:p>
          <a:p>
            <a:r>
              <a:rPr lang="en-US" baseline="0" dirty="0" smtClean="0"/>
              <a:t>Created 6 crosses, 2 reps each per family (total n = 12)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601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</a:t>
            </a:r>
            <a:r>
              <a:rPr lang="en-US" baseline="0" dirty="0" smtClean="0"/>
              <a:t> number of eggs per cross</a:t>
            </a:r>
          </a:p>
          <a:p>
            <a:r>
              <a:rPr lang="en-US" baseline="0" dirty="0" smtClean="0"/>
              <a:t>Equal number of sperm from males</a:t>
            </a:r>
          </a:p>
          <a:p>
            <a:r>
              <a:rPr lang="en-US" baseline="0" dirty="0" smtClean="0"/>
              <a:t>Created 6 crosses, 2 reps each per family (total n = 12)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9404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OUTLINE BOX AROUND DHING LARVAE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Created four families by parental treatment, each with 6 crosses and 2 replicates per cross.</a:t>
            </a:r>
          </a:p>
          <a:p>
            <a:r>
              <a:rPr lang="en-US" baseline="0" dirty="0" smtClean="0"/>
              <a:t>Began fertilization in 1 L tripours</a:t>
            </a:r>
          </a:p>
          <a:p>
            <a:r>
              <a:rPr lang="en-US" baseline="0" dirty="0" smtClean="0"/>
              <a:t>Checked for formation of polar bodies </a:t>
            </a:r>
            <a:r>
              <a:rPr lang="en-US" baseline="0" dirty="0" smtClean="0">
                <a:sym typeface="Wingdings"/>
              </a:rPr>
              <a:t> transferred to 5 gallon buckets</a:t>
            </a:r>
          </a:p>
          <a:p>
            <a:r>
              <a:rPr lang="en-US" baseline="0" dirty="0" smtClean="0">
                <a:sym typeface="Wingdings"/>
              </a:rPr>
              <a:t>18 hpf: counted d-hinge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207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Still need to add references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6500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OUTLINE BOX AROUND DHING LARVAE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Created four families by parental treatment, each with 6 crosses and 2 replicates per cross.</a:t>
            </a:r>
          </a:p>
          <a:p>
            <a:r>
              <a:rPr lang="en-US" baseline="0" dirty="0" smtClean="0"/>
              <a:t>Began fertilization in 1 L tripours</a:t>
            </a:r>
          </a:p>
          <a:p>
            <a:r>
              <a:rPr lang="en-US" baseline="0" dirty="0" smtClean="0"/>
              <a:t>Checked for formation of polar bodies </a:t>
            </a:r>
            <a:r>
              <a:rPr lang="en-US" baseline="0" dirty="0" smtClean="0">
                <a:sym typeface="Wingdings"/>
              </a:rPr>
              <a:t> transferred to 5 gallon buckets</a:t>
            </a:r>
          </a:p>
          <a:p>
            <a:r>
              <a:rPr lang="en-US" baseline="0" dirty="0" smtClean="0">
                <a:sym typeface="Wingdings"/>
              </a:rPr>
              <a:t>18 hpf: counted d-hinge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419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Created </a:t>
            </a:r>
            <a:r>
              <a:rPr lang="en-US" baseline="0" dirty="0" smtClean="0"/>
              <a:t>four families by parental treatment, each with 6 crosses and 2 replicates per cross.</a:t>
            </a:r>
          </a:p>
          <a:p>
            <a:r>
              <a:rPr lang="en-US" baseline="0" dirty="0" smtClean="0"/>
              <a:t>Began fertilization in 1 L tripours</a:t>
            </a:r>
          </a:p>
          <a:p>
            <a:r>
              <a:rPr lang="en-US" baseline="0" dirty="0" smtClean="0"/>
              <a:t>Checked for formation of polar bodies </a:t>
            </a:r>
            <a:r>
              <a:rPr lang="en-US" baseline="0" dirty="0" smtClean="0">
                <a:sym typeface="Wingdings"/>
              </a:rPr>
              <a:t> transferred to 5 gallon buckets</a:t>
            </a:r>
          </a:p>
          <a:p>
            <a:r>
              <a:rPr lang="en-US" baseline="0" dirty="0" smtClean="0">
                <a:sym typeface="Wingdings"/>
              </a:rPr>
              <a:t>18 hpf: counted d-hinge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4400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OUTLINE BOX AROUND DHING LARVAE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Created four families by parental treatment, each with 6 crosses and 2 replicates per cross.</a:t>
            </a:r>
          </a:p>
          <a:p>
            <a:r>
              <a:rPr lang="en-US" baseline="0" dirty="0" smtClean="0"/>
              <a:t>Began fertilization in 1 L tripours</a:t>
            </a:r>
          </a:p>
          <a:p>
            <a:r>
              <a:rPr lang="en-US" baseline="0" dirty="0" smtClean="0"/>
              <a:t>Checked for formation of polar bodies </a:t>
            </a:r>
            <a:r>
              <a:rPr lang="en-US" baseline="0" dirty="0" smtClean="0">
                <a:sym typeface="Wingdings"/>
              </a:rPr>
              <a:t> transferred to 5 gallon buckets</a:t>
            </a:r>
          </a:p>
          <a:p>
            <a:r>
              <a:rPr lang="en-US" baseline="0" dirty="0" smtClean="0">
                <a:sym typeface="Wingdings"/>
              </a:rPr>
              <a:t>18 hpf: counted d-hinge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938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OUTLINE BOX AROUND DHING LARVAE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Created four families by parental treatment, each with 6 crosses and 2 replicates per cross.</a:t>
            </a:r>
          </a:p>
          <a:p>
            <a:r>
              <a:rPr lang="en-US" baseline="0" dirty="0" smtClean="0"/>
              <a:t>Began fertilization in 1 L tripours</a:t>
            </a:r>
          </a:p>
          <a:p>
            <a:r>
              <a:rPr lang="en-US" baseline="0" dirty="0" smtClean="0"/>
              <a:t>Checked for formation of polar bodies </a:t>
            </a:r>
            <a:r>
              <a:rPr lang="en-US" baseline="0" dirty="0" smtClean="0">
                <a:sym typeface="Wingdings"/>
              </a:rPr>
              <a:t> transferred to 5 gallon buckets</a:t>
            </a:r>
          </a:p>
          <a:p>
            <a:r>
              <a:rPr lang="en-US" baseline="0" dirty="0" smtClean="0">
                <a:sym typeface="Wingdings"/>
              </a:rPr>
              <a:t>18 hpf: counted d-hinge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7684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OUTLINE BOX AROUND DHING LARVAE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Created four families by parental treatment, each with 6 crosses and 2 replicates per cross.</a:t>
            </a:r>
          </a:p>
          <a:p>
            <a:r>
              <a:rPr lang="en-US" baseline="0" dirty="0" smtClean="0"/>
              <a:t>Began fertilization in 1 L tripours</a:t>
            </a:r>
          </a:p>
          <a:p>
            <a:r>
              <a:rPr lang="en-US" baseline="0" dirty="0" smtClean="0"/>
              <a:t>Checked for formation of polar bodies </a:t>
            </a:r>
            <a:r>
              <a:rPr lang="en-US" baseline="0" dirty="0" smtClean="0">
                <a:sym typeface="Wingdings"/>
              </a:rPr>
              <a:t> transferred to 5 gallon buckets</a:t>
            </a:r>
          </a:p>
          <a:p>
            <a:r>
              <a:rPr lang="en-US" baseline="0" dirty="0" smtClean="0">
                <a:sym typeface="Wingdings"/>
              </a:rPr>
              <a:t>18 hpf: counted d-hinge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06498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Females are the ones that take more energy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is there an effect there?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ool 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increase power</a:t>
            </a:r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We found that hatch rates for a cross were significantly reduced if the female in that cross was exposed to low pH</a:t>
            </a:r>
          </a:p>
          <a:p>
            <a:r>
              <a:rPr lang="en-US" dirty="0" smtClean="0"/>
              <a:t>Could be due to a couple</a:t>
            </a:r>
            <a:r>
              <a:rPr lang="en-US" baseline="0" dirty="0" smtClean="0"/>
              <a:t> of things: low pH females were producing the same amount of eggs, but perhaps they were poor quality. Barrier to fertilization that we didn’t study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8003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Females are the ones that take more energy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is there an effect there?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ool 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increase power</a:t>
            </a:r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We found that hatch rates for a cross were significantly reduced if the female in that cross was exposed to low pH</a:t>
            </a:r>
          </a:p>
          <a:p>
            <a:r>
              <a:rPr lang="en-US" dirty="0" smtClean="0"/>
              <a:t>Could be due to a couple</a:t>
            </a:r>
            <a:r>
              <a:rPr lang="en-US" baseline="0" dirty="0" smtClean="0"/>
              <a:t> of things: low pH females were producing the same amount of eggs, but perhaps they were poor quality. Barrier to fertilization that we didn’t study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20690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Females are the ones that take more energy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is there an effect there?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ool 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increase power</a:t>
            </a:r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We found that hatch rates for a cross were significantly reduced if the female in that cross was exposed to low pH</a:t>
            </a:r>
          </a:p>
          <a:p>
            <a:r>
              <a:rPr lang="en-US" dirty="0" smtClean="0"/>
              <a:t>Could be due to a couple</a:t>
            </a:r>
            <a:r>
              <a:rPr lang="en-US" baseline="0" dirty="0" smtClean="0"/>
              <a:t> of things: low pH females were producing the same amount of eggs, but perhaps they were poor quality. Barrier to fertilization that we didn’t study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37624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Females are the ones that take more energy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is there an effect there?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ool 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increase power</a:t>
            </a:r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We found that hatch rates for a cross were significantly reduced if the female in that cross was exposed to low pH</a:t>
            </a:r>
          </a:p>
          <a:p>
            <a:r>
              <a:rPr lang="en-US" dirty="0" smtClean="0"/>
              <a:t>Could be due to a couple</a:t>
            </a:r>
            <a:r>
              <a:rPr lang="en-US" baseline="0" dirty="0" smtClean="0"/>
              <a:t> of things: low pH females were producing the same amount of eggs, but perhaps they were poor quality. Barrier to fertilization that we didn’t study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6355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Females are the ones that take more energy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is there an effect there?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ool 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increase power</a:t>
            </a:r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We found that hatch rates for a cross were significantly reduced if the female in that cross was exposed to low pH</a:t>
            </a:r>
          </a:p>
          <a:p>
            <a:r>
              <a:rPr lang="en-US" dirty="0" smtClean="0"/>
              <a:t>Could be due to a couple</a:t>
            </a:r>
            <a:r>
              <a:rPr lang="en-US" baseline="0" dirty="0" smtClean="0"/>
              <a:t> of things: low pH females were producing the same amount of eggs, but perhaps they were poor quality. Barrier to fertilization that we didn’t study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94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Still need to add references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97427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Females are the ones that take more energy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is there an effect there?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ool 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increase power</a:t>
            </a:r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We found that hatch rates for a cross were significantly reduced if the female in that cross was exposed to low pH</a:t>
            </a:r>
          </a:p>
          <a:p>
            <a:r>
              <a:rPr lang="en-US" dirty="0" smtClean="0"/>
              <a:t>Could be due to a couple</a:t>
            </a:r>
            <a:r>
              <a:rPr lang="en-US" baseline="0" dirty="0" smtClean="0"/>
              <a:t> of things: low pH females were producing the same amount of eggs, but perhaps they were poor quality. Barrier to fertilization that we didn’t study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20428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Females are the ones that take more energy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is there an effect there?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ool 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increase power</a:t>
            </a:r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We found that hatch rates for a cross were significantly reduced if the female in that cross was exposed to low pH</a:t>
            </a:r>
          </a:p>
          <a:p>
            <a:r>
              <a:rPr lang="en-US" dirty="0" smtClean="0"/>
              <a:t>Could be due to a couple</a:t>
            </a:r>
            <a:r>
              <a:rPr lang="en-US" baseline="0" dirty="0" smtClean="0"/>
              <a:t> of things: low pH females were producing the same amount of eggs, but perhaps they were poor quality. Barrier to fertilization that we didn’t study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3135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Females are the ones that take more energy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is there an effect there?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ool 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increase power</a:t>
            </a:r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We found that hatch rates for a cross were significantly reduced if the female in that cross was exposed to low pH</a:t>
            </a:r>
          </a:p>
          <a:p>
            <a:r>
              <a:rPr lang="en-US" dirty="0" smtClean="0"/>
              <a:t>Could be due to a couple</a:t>
            </a:r>
            <a:r>
              <a:rPr lang="en-US" baseline="0" dirty="0" smtClean="0"/>
              <a:t> of things: low pH females were producing the same amount of eggs, but perhaps they were poor quality. Barrier to fertilization that we didn’t study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9722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Females are the ones that take more energy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is there an effect there?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ool 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 </a:t>
            </a:r>
            <a:r>
              <a:rPr lang="hr-H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increase</a:t>
            </a:r>
            <a:r>
              <a:rPr lang="hr-H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 </a:t>
            </a:r>
            <a:r>
              <a:rPr lang="hr-H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/>
              </a:rPr>
              <a:t>power</a:t>
            </a:r>
            <a:endParaRPr lang="hr-H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We found that hatch rates for a cross were significantly reduced if the female in that cross was exposed to low </a:t>
            </a:r>
            <a:r>
              <a:rPr lang="en-US" dirty="0" smtClean="0"/>
              <a:t>pH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60770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Could be due to a couple</a:t>
            </a:r>
            <a:r>
              <a:rPr lang="en-US" baseline="0" dirty="0" smtClean="0"/>
              <a:t> of things: low pH females were producing the same amount of eggs, but perhaps they were poor quality. Barrier to fertilization that we didn’t study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Remarkable part: </a:t>
            </a:r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Did this 4 months BEFORE conditioning (OA </a:t>
            </a:r>
            <a:r>
              <a:rPr lang="en-US" sz="1200" dirty="0" err="1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imparis</a:t>
            </a:r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larval output)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Related but different question than</a:t>
            </a:r>
            <a:r>
              <a:rPr lang="en-US" sz="1200" baseline="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 typical transgenerational experiments  developing into mature gametes there was no stressor</a:t>
            </a:r>
            <a:endParaRPr lang="en-US" sz="1200" dirty="0" smtClean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Broader perspective</a:t>
            </a:r>
            <a:r>
              <a:rPr lang="en-US" sz="1200" baseline="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of timing in environmental change </a:t>
            </a:r>
            <a:r>
              <a:rPr lang="en-US" sz="1200" baseline="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 when it occurs, and whether or not if affects the next generation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Implications in aquaculture (small scale cannot buffer the water they bring in, if you are able to modulate but something happens, one-off events in the wild)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HOW EARLY DOES THAT EXPSOURE NEED TO BE? </a:t>
            </a:r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 gradients in exposure time, lag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10405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Follow up questions:</a:t>
            </a:r>
            <a:endParaRPr lang="en-US" sz="1200" dirty="0" smtClean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algn="l"/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HOW EARLY DOES THAT EXPSOURE NEED TO BE? </a:t>
            </a:r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 gradients in exposure time, lag time</a:t>
            </a:r>
          </a:p>
          <a:p>
            <a:pPr algn="l"/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Fertilization barrier, egg</a:t>
            </a:r>
            <a:r>
              <a:rPr lang="en-US" sz="1200" baseline="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 quality, larvae and spat</a:t>
            </a:r>
            <a:endParaRPr lang="en-US" sz="1200" dirty="0" smtClean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6208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Follow up questions:</a:t>
            </a:r>
            <a:endParaRPr lang="en-US" sz="1200" dirty="0" smtClean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algn="l"/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Fertilization barrier, egg</a:t>
            </a:r>
            <a:r>
              <a:rPr lang="en-US" sz="1200" baseline="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 quality, larvae and spat</a:t>
            </a:r>
            <a:endParaRPr lang="en-US" sz="1200" dirty="0" smtClean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2233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Follow up questions:</a:t>
            </a:r>
            <a:endParaRPr lang="en-US" sz="1200" dirty="0" smtClean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algn="l"/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HOW EARLY DOES THAT EXPSOURE NEED TO BE? </a:t>
            </a:r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 gradients in exposure time, lag time</a:t>
            </a:r>
          </a:p>
          <a:p>
            <a:pPr algn="l"/>
            <a:r>
              <a:rPr lang="en-US" sz="12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Fertilization barrier, egg</a:t>
            </a:r>
            <a:r>
              <a:rPr lang="en-US" sz="1200" baseline="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Wingdings"/>
              </a:rPr>
              <a:t> quality, larvae and spat</a:t>
            </a:r>
            <a:endParaRPr lang="en-US" sz="1200" dirty="0" smtClean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713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What I am most excited about is unravelling the mechanism of that maternal effect we saw</a:t>
            </a:r>
          </a:p>
          <a:p>
            <a:r>
              <a:rPr lang="en-US" baseline="0" dirty="0" smtClean="0"/>
              <a:t>Mechanistic understanding of maternal effect using epigenetics in C. virginica</a:t>
            </a:r>
          </a:p>
          <a:p>
            <a:r>
              <a:rPr lang="en-US" baseline="0" dirty="0" smtClean="0"/>
              <a:t>Environmental stress </a:t>
            </a:r>
            <a:r>
              <a:rPr lang="en-US" baseline="0" dirty="0" smtClean="0">
                <a:sym typeface="Wingdings"/>
              </a:rPr>
              <a:t> epigenome  phenotype</a:t>
            </a:r>
          </a:p>
          <a:p>
            <a:r>
              <a:rPr lang="en-US" baseline="0" dirty="0" smtClean="0">
                <a:sym typeface="Wingdings"/>
              </a:rPr>
              <a:t>Resource allocation, stress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09679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59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Still need to add references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5834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720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Still need to add references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034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Still need to add references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520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PRECONDITIONING</a:t>
            </a:r>
            <a:r>
              <a:rPr lang="en-US" baseline="0" dirty="0" smtClean="0"/>
              <a:t> IN DIFFERENT PHS </a:t>
            </a:r>
            <a:r>
              <a:rPr lang="en-US" baseline="0" dirty="0" smtClean="0">
                <a:sym typeface="Wingdings"/>
              </a:rPr>
              <a:t> DOWNSTREAM EFFECTS ON EVERYTHING ELSE</a:t>
            </a:r>
          </a:p>
          <a:p>
            <a:r>
              <a:rPr lang="en-US" baseline="0" dirty="0" smtClean="0">
                <a:sym typeface="Wingdings"/>
              </a:rPr>
              <a:t>Everything else is a validity of the hatch rate</a:t>
            </a:r>
          </a:p>
          <a:p>
            <a:r>
              <a:rPr lang="en-US" baseline="0" dirty="0" smtClean="0">
                <a:sym typeface="Wingdings"/>
              </a:rPr>
              <a:t>Only difference is the 7 week period  no difference in pre and post maturation stages</a:t>
            </a:r>
          </a:p>
          <a:p>
            <a:r>
              <a:rPr lang="en-US" baseline="0" dirty="0" smtClean="0">
                <a:sym typeface="Wingdings"/>
              </a:rPr>
              <a:t>Verify there was no direct effect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9355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150 sibling oysters.</a:t>
            </a:r>
            <a:r>
              <a:rPr lang="en-US" baseline="0" dirty="0" smtClean="0"/>
              <a:t> Sampled gonad, or reproductive tissue, from 20 individuals</a:t>
            </a:r>
          </a:p>
          <a:p>
            <a:r>
              <a:rPr lang="en-US" baseline="0" dirty="0" smtClean="0"/>
              <a:t>Exposed remaining oysters to either ambient or low pH treatments for 7 weeks</a:t>
            </a:r>
          </a:p>
          <a:p>
            <a:r>
              <a:rPr lang="en-US" baseline="0" dirty="0" smtClean="0"/>
              <a:t>Sampled 10 per treatment after exposure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A0346-4096-5140-9F7C-0BBC3F9E6D6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581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CB891-59C3-EA42-A8E0-EF48FB24ADB7}" type="datetimeFigureOut">
              <a:rPr lang="en-US" smtClean="0"/>
              <a:t>3/22/18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C657E-4641-424C-8658-BA25258ADE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692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.ti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.ti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.ti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.ti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t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ti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gi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t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0632077" cy="687228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43189" y="2543175"/>
            <a:ext cx="9548812" cy="2757488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2857500" y="2528886"/>
            <a:ext cx="9334501" cy="2661881"/>
            <a:chOff x="2857500" y="2600326"/>
            <a:chExt cx="9334501" cy="2661881"/>
          </a:xfrm>
        </p:grpSpPr>
        <p:sp>
          <p:nvSpPr>
            <p:cNvPr id="5" name="Title 1"/>
            <p:cNvSpPr txBox="1">
              <a:spLocks/>
            </p:cNvSpPr>
            <p:nvPr/>
          </p:nvSpPr>
          <p:spPr>
            <a:xfrm>
              <a:off x="2857501" y="2600326"/>
              <a:ext cx="9334500" cy="153684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800" dirty="0" smtClean="0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Pre-Gametogenic </a:t>
              </a:r>
              <a:r>
                <a:rPr lang="en-US" sz="4800" dirty="0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pH </a:t>
              </a:r>
              <a:r>
                <a:rPr lang="en-US" sz="4800" dirty="0" smtClean="0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Exposure Induces Larval Carryover Effect</a:t>
              </a:r>
              <a:endParaRPr lang="en-US" sz="48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7500" y="4137173"/>
              <a:ext cx="9334500" cy="1125034"/>
              <a:chOff x="2857500" y="4051445"/>
              <a:chExt cx="9334500" cy="1125034"/>
            </a:xfrm>
          </p:grpSpPr>
          <p:sp>
            <p:nvSpPr>
              <p:cNvPr id="6" name="Subtitle 2"/>
              <p:cNvSpPr txBox="1">
                <a:spLocks/>
              </p:cNvSpPr>
              <p:nvPr/>
            </p:nvSpPr>
            <p:spPr>
              <a:xfrm>
                <a:off x="2857500" y="4051445"/>
                <a:ext cx="9334500" cy="42733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sz="30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Yaamini Venkataraman</a:t>
                </a:r>
                <a:endParaRPr lang="en-US" sz="3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886076" y="4468593"/>
                <a:ext cx="9305924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University </a:t>
                </a:r>
                <a:r>
                  <a:rPr lang="en-US" sz="20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of Washington, </a:t>
                </a:r>
                <a:r>
                  <a:rPr lang="en-US" sz="20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Seattle                                                                                                                 </a:t>
                </a:r>
                <a:endParaRPr lang="en-US" sz="20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  <a:p>
                <a:r>
                  <a:rPr lang="en-US" sz="20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      @YaaminiV</a:t>
                </a:r>
                <a:endParaRPr lang="en-US" sz="20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62274" y="4826613"/>
                <a:ext cx="380152" cy="32129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76201" dir="2700000" sx="87000" sy="87000" algn="tl" rotWithShape="0">
                  <a:srgbClr val="000000">
                    <a:alpha val="39998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56772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2" name="Rectangle 421"/>
          <p:cNvSpPr/>
          <p:nvPr/>
        </p:nvSpPr>
        <p:spPr>
          <a:xfrm>
            <a:off x="814471" y="434554"/>
            <a:ext cx="1799680" cy="261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150 oysters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5107707" y="159231"/>
            <a:ext cx="1939797" cy="1073951"/>
            <a:chOff x="3657599" y="2285519"/>
            <a:chExt cx="3011279" cy="693527"/>
          </a:xfrm>
        </p:grpSpPr>
        <p:sp>
          <p:nvSpPr>
            <p:cNvPr id="38" name="Rectangle 37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657599" y="2359275"/>
              <a:ext cx="3011279" cy="536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389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2" name="Rectangle 421"/>
          <p:cNvSpPr/>
          <p:nvPr/>
        </p:nvSpPr>
        <p:spPr>
          <a:xfrm>
            <a:off x="814471" y="434554"/>
            <a:ext cx="1799680" cy="261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150 oysters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5107707" y="159231"/>
            <a:ext cx="1939797" cy="1073951"/>
            <a:chOff x="3657599" y="2285519"/>
            <a:chExt cx="3011279" cy="693527"/>
          </a:xfrm>
        </p:grpSpPr>
        <p:sp>
          <p:nvSpPr>
            <p:cNvPr id="38" name="Rectangle 37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657599" y="2359275"/>
              <a:ext cx="3011279" cy="536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>
            <a:off x="6075027" y="1338956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4986988" y="1824196"/>
            <a:ext cx="2181234" cy="1435571"/>
            <a:chOff x="3657599" y="2285519"/>
            <a:chExt cx="3011279" cy="868301"/>
          </a:xfrm>
        </p:grpSpPr>
        <p:sp>
          <p:nvSpPr>
            <p:cNvPr id="42" name="Rectangle 41"/>
            <p:cNvSpPr/>
            <p:nvPr/>
          </p:nvSpPr>
          <p:spPr>
            <a:xfrm>
              <a:off x="3657599" y="2285519"/>
              <a:ext cx="3011279" cy="868301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657599" y="2359275"/>
              <a:ext cx="3011279" cy="726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8 week 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 conditions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824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2" name="Rectangle 421"/>
          <p:cNvSpPr/>
          <p:nvPr/>
        </p:nvSpPr>
        <p:spPr>
          <a:xfrm>
            <a:off x="814471" y="434554"/>
            <a:ext cx="1799680" cy="261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150 oysters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5107707" y="159231"/>
            <a:ext cx="1939797" cy="1073951"/>
            <a:chOff x="3657599" y="2285519"/>
            <a:chExt cx="3011279" cy="693527"/>
          </a:xfrm>
        </p:grpSpPr>
        <p:sp>
          <p:nvSpPr>
            <p:cNvPr id="38" name="Rectangle 37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657599" y="2359275"/>
              <a:ext cx="3011279" cy="536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>
            <a:off x="6075027" y="1338956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4986988" y="1824196"/>
            <a:ext cx="2181234" cy="1435571"/>
            <a:chOff x="3657599" y="2285519"/>
            <a:chExt cx="3011279" cy="868301"/>
          </a:xfrm>
        </p:grpSpPr>
        <p:sp>
          <p:nvSpPr>
            <p:cNvPr id="42" name="Rectangle 41"/>
            <p:cNvSpPr/>
            <p:nvPr/>
          </p:nvSpPr>
          <p:spPr>
            <a:xfrm>
              <a:off x="3657599" y="2285519"/>
              <a:ext cx="3011279" cy="868301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657599" y="2359275"/>
              <a:ext cx="3011279" cy="726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8 week 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 conditions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986988" y="3850781"/>
            <a:ext cx="2181234" cy="1435571"/>
            <a:chOff x="3657599" y="2285519"/>
            <a:chExt cx="3011279" cy="868301"/>
          </a:xfrm>
        </p:grpSpPr>
        <p:sp>
          <p:nvSpPr>
            <p:cNvPr id="46" name="Rectangle 45"/>
            <p:cNvSpPr/>
            <p:nvPr/>
          </p:nvSpPr>
          <p:spPr>
            <a:xfrm>
              <a:off x="3657599" y="2285519"/>
              <a:ext cx="3011279" cy="868301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657599" y="2359275"/>
              <a:ext cx="3011279" cy="726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8 week 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onditioning (23ºC)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52" name="Straight Arrow Connector 51"/>
          <p:cNvCxnSpPr/>
          <p:nvPr/>
        </p:nvCxnSpPr>
        <p:spPr>
          <a:xfrm>
            <a:off x="6075027" y="3385211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30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2" name="Rectangle 421"/>
          <p:cNvSpPr/>
          <p:nvPr/>
        </p:nvSpPr>
        <p:spPr>
          <a:xfrm>
            <a:off x="814471" y="434554"/>
            <a:ext cx="1799680" cy="261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150 oysters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5107707" y="159231"/>
            <a:ext cx="1939797" cy="1073951"/>
            <a:chOff x="3657599" y="2285519"/>
            <a:chExt cx="3011279" cy="693527"/>
          </a:xfrm>
        </p:grpSpPr>
        <p:sp>
          <p:nvSpPr>
            <p:cNvPr id="38" name="Rectangle 37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657599" y="2359275"/>
              <a:ext cx="3011279" cy="536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>
            <a:off x="6075027" y="1338956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4986988" y="1824196"/>
            <a:ext cx="2181234" cy="1435571"/>
            <a:chOff x="3657599" y="2285519"/>
            <a:chExt cx="3011279" cy="868301"/>
          </a:xfrm>
        </p:grpSpPr>
        <p:sp>
          <p:nvSpPr>
            <p:cNvPr id="42" name="Rectangle 41"/>
            <p:cNvSpPr/>
            <p:nvPr/>
          </p:nvSpPr>
          <p:spPr>
            <a:xfrm>
              <a:off x="3657599" y="2285519"/>
              <a:ext cx="3011279" cy="868301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657599" y="2359275"/>
              <a:ext cx="3011279" cy="726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8 week 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 conditions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986988" y="3850781"/>
            <a:ext cx="2181234" cy="1435571"/>
            <a:chOff x="3657599" y="2285519"/>
            <a:chExt cx="3011279" cy="868301"/>
          </a:xfrm>
        </p:grpSpPr>
        <p:sp>
          <p:nvSpPr>
            <p:cNvPr id="46" name="Rectangle 45"/>
            <p:cNvSpPr/>
            <p:nvPr/>
          </p:nvSpPr>
          <p:spPr>
            <a:xfrm>
              <a:off x="3657599" y="2285519"/>
              <a:ext cx="3011279" cy="868301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657599" y="2359275"/>
              <a:ext cx="3011279" cy="726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8 week 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onditioning (23ºC)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5410128" y="5877365"/>
            <a:ext cx="1334955" cy="806964"/>
            <a:chOff x="3657599" y="2285520"/>
            <a:chExt cx="3011279" cy="385150"/>
          </a:xfrm>
        </p:grpSpPr>
        <p:sp>
          <p:nvSpPr>
            <p:cNvPr id="50" name="Rectangle 49"/>
            <p:cNvSpPr/>
            <p:nvPr/>
          </p:nvSpPr>
          <p:spPr>
            <a:xfrm>
              <a:off x="3657599" y="2285520"/>
              <a:ext cx="3011279" cy="385150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657599" y="2359275"/>
              <a:ext cx="3011279" cy="2792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Spawn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52" name="Straight Arrow Connector 51"/>
          <p:cNvCxnSpPr/>
          <p:nvPr/>
        </p:nvCxnSpPr>
        <p:spPr>
          <a:xfrm>
            <a:off x="6075027" y="3385211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6072449" y="5376843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19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2" name="Rectangle 421"/>
          <p:cNvSpPr/>
          <p:nvPr/>
        </p:nvSpPr>
        <p:spPr>
          <a:xfrm>
            <a:off x="814471" y="434554"/>
            <a:ext cx="1799680" cy="261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150 oysters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5107707" y="159231"/>
            <a:ext cx="1939797" cy="1073951"/>
            <a:chOff x="3657599" y="2285519"/>
            <a:chExt cx="3011279" cy="693527"/>
          </a:xfrm>
        </p:grpSpPr>
        <p:sp>
          <p:nvSpPr>
            <p:cNvPr id="38" name="Rectangle 37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657599" y="2359275"/>
              <a:ext cx="3011279" cy="536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>
            <a:off x="6075027" y="1338956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4986988" y="1824196"/>
            <a:ext cx="2181234" cy="1435571"/>
            <a:chOff x="3657599" y="2285519"/>
            <a:chExt cx="3011279" cy="868301"/>
          </a:xfrm>
        </p:grpSpPr>
        <p:sp>
          <p:nvSpPr>
            <p:cNvPr id="42" name="Rectangle 41"/>
            <p:cNvSpPr/>
            <p:nvPr/>
          </p:nvSpPr>
          <p:spPr>
            <a:xfrm>
              <a:off x="3657599" y="2285519"/>
              <a:ext cx="3011279" cy="868301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657599" y="2359275"/>
              <a:ext cx="3011279" cy="726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8 week 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 conditions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986988" y="3850781"/>
            <a:ext cx="2181234" cy="1435571"/>
            <a:chOff x="3657599" y="2285519"/>
            <a:chExt cx="3011279" cy="868301"/>
          </a:xfrm>
        </p:grpSpPr>
        <p:sp>
          <p:nvSpPr>
            <p:cNvPr id="46" name="Rectangle 45"/>
            <p:cNvSpPr/>
            <p:nvPr/>
          </p:nvSpPr>
          <p:spPr>
            <a:xfrm>
              <a:off x="3657599" y="2285519"/>
              <a:ext cx="3011279" cy="868301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657599" y="2359275"/>
              <a:ext cx="3011279" cy="726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8 week 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onditioning (23ºC)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5410128" y="5877365"/>
            <a:ext cx="1334955" cy="806964"/>
            <a:chOff x="3657599" y="2285520"/>
            <a:chExt cx="3011279" cy="385150"/>
          </a:xfrm>
        </p:grpSpPr>
        <p:sp>
          <p:nvSpPr>
            <p:cNvPr id="50" name="Rectangle 49"/>
            <p:cNvSpPr/>
            <p:nvPr/>
          </p:nvSpPr>
          <p:spPr>
            <a:xfrm>
              <a:off x="3657599" y="2285520"/>
              <a:ext cx="3011279" cy="385150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657599" y="2359275"/>
              <a:ext cx="3011279" cy="2792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Spawn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52" name="Straight Arrow Connector 51"/>
          <p:cNvCxnSpPr/>
          <p:nvPr/>
        </p:nvCxnSpPr>
        <p:spPr>
          <a:xfrm>
            <a:off x="6075027" y="3385211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6072449" y="5376843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5107707" y="159231"/>
            <a:ext cx="1939797" cy="1073951"/>
          </a:xfrm>
          <a:prstGeom prst="rect">
            <a:avLst/>
          </a:prstGeom>
          <a:noFill/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19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20" name="Group 419"/>
          <p:cNvGrpSpPr/>
          <p:nvPr/>
        </p:nvGrpSpPr>
        <p:grpSpPr>
          <a:xfrm>
            <a:off x="814471" y="457395"/>
            <a:ext cx="1799680" cy="552937"/>
            <a:chOff x="3657599" y="2285519"/>
            <a:chExt cx="3011279" cy="693527"/>
          </a:xfrm>
        </p:grpSpPr>
        <p:sp>
          <p:nvSpPr>
            <p:cNvPr id="421" name="Rectangle 420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2" name="Rectangle 421"/>
            <p:cNvSpPr/>
            <p:nvPr/>
          </p:nvSpPr>
          <p:spPr>
            <a:xfrm>
              <a:off x="3657599" y="2359275"/>
              <a:ext cx="3011279" cy="3281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150 oysters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426" name="Rectangle 425"/>
          <p:cNvSpPr/>
          <p:nvPr/>
        </p:nvSpPr>
        <p:spPr>
          <a:xfrm>
            <a:off x="3811662" y="185685"/>
            <a:ext cx="21712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Pre-treatment sampling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20)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828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20" name="Group 419"/>
          <p:cNvGrpSpPr/>
          <p:nvPr/>
        </p:nvGrpSpPr>
        <p:grpSpPr>
          <a:xfrm>
            <a:off x="814471" y="457395"/>
            <a:ext cx="1799680" cy="552937"/>
            <a:chOff x="3657599" y="2285519"/>
            <a:chExt cx="3011279" cy="693527"/>
          </a:xfrm>
        </p:grpSpPr>
        <p:sp>
          <p:nvSpPr>
            <p:cNvPr id="421" name="Rectangle 420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2" name="Rectangle 421"/>
            <p:cNvSpPr/>
            <p:nvPr/>
          </p:nvSpPr>
          <p:spPr>
            <a:xfrm>
              <a:off x="3657599" y="2359275"/>
              <a:ext cx="3011279" cy="3281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150 oysters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23" name="Straight Arrow Connector 422"/>
          <p:cNvCxnSpPr/>
          <p:nvPr/>
        </p:nvCxnSpPr>
        <p:spPr>
          <a:xfrm>
            <a:off x="2741994" y="733863"/>
            <a:ext cx="9368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Rectangle 424"/>
          <p:cNvSpPr/>
          <p:nvPr/>
        </p:nvSpPr>
        <p:spPr>
          <a:xfrm>
            <a:off x="3811662" y="126881"/>
            <a:ext cx="2171238" cy="1301942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6" name="Rectangle 425"/>
          <p:cNvSpPr/>
          <p:nvPr/>
        </p:nvSpPr>
        <p:spPr>
          <a:xfrm>
            <a:off x="3811662" y="185685"/>
            <a:ext cx="21712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Pre-treatment sampling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20)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34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/>
          <p:cNvGrpSpPr/>
          <p:nvPr/>
        </p:nvGrpSpPr>
        <p:grpSpPr>
          <a:xfrm>
            <a:off x="820454" y="1573054"/>
            <a:ext cx="10968696" cy="616673"/>
            <a:chOff x="3657599" y="2285519"/>
            <a:chExt cx="3011279" cy="616673"/>
          </a:xfrm>
        </p:grpSpPr>
        <p:sp>
          <p:nvSpPr>
            <p:cNvPr id="119" name="Rectangle 11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20" name="Group 419"/>
          <p:cNvGrpSpPr/>
          <p:nvPr/>
        </p:nvGrpSpPr>
        <p:grpSpPr>
          <a:xfrm>
            <a:off x="814471" y="457395"/>
            <a:ext cx="1799680" cy="552937"/>
            <a:chOff x="3657599" y="2285519"/>
            <a:chExt cx="3011279" cy="693527"/>
          </a:xfrm>
        </p:grpSpPr>
        <p:sp>
          <p:nvSpPr>
            <p:cNvPr id="421" name="Rectangle 420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2" name="Rectangle 421"/>
            <p:cNvSpPr/>
            <p:nvPr/>
          </p:nvSpPr>
          <p:spPr>
            <a:xfrm>
              <a:off x="3657599" y="2359275"/>
              <a:ext cx="3011279" cy="3281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150 oysters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23" name="Straight Arrow Connector 422"/>
          <p:cNvCxnSpPr/>
          <p:nvPr/>
        </p:nvCxnSpPr>
        <p:spPr>
          <a:xfrm>
            <a:off x="2741994" y="733863"/>
            <a:ext cx="9368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Rectangle 424"/>
          <p:cNvSpPr/>
          <p:nvPr/>
        </p:nvSpPr>
        <p:spPr>
          <a:xfrm>
            <a:off x="3811662" y="126881"/>
            <a:ext cx="2171238" cy="1301942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6" name="Rectangle 425"/>
          <p:cNvSpPr/>
          <p:nvPr/>
        </p:nvSpPr>
        <p:spPr>
          <a:xfrm>
            <a:off x="3811662" y="185685"/>
            <a:ext cx="21712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Pre-treatment sampling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20)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427" name="Straight Arrow Connector 426"/>
          <p:cNvCxnSpPr/>
          <p:nvPr/>
        </p:nvCxnSpPr>
        <p:spPr>
          <a:xfrm>
            <a:off x="1702037" y="1110342"/>
            <a:ext cx="0" cy="376984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717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/>
          <p:cNvGrpSpPr/>
          <p:nvPr/>
        </p:nvGrpSpPr>
        <p:grpSpPr>
          <a:xfrm>
            <a:off x="820454" y="1573054"/>
            <a:ext cx="10968696" cy="616673"/>
            <a:chOff x="3657599" y="2285519"/>
            <a:chExt cx="3011279" cy="616673"/>
          </a:xfrm>
        </p:grpSpPr>
        <p:sp>
          <p:nvSpPr>
            <p:cNvPr id="119" name="Rectangle 11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122" name="Straight Arrow Connector 121"/>
          <p:cNvCxnSpPr/>
          <p:nvPr/>
        </p:nvCxnSpPr>
        <p:spPr>
          <a:xfrm flipH="1">
            <a:off x="5224853" y="2242817"/>
            <a:ext cx="457200" cy="757166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>
            <a:off x="6598571" y="2242817"/>
            <a:ext cx="457200" cy="766741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3" name="Rectangle 412"/>
          <p:cNvSpPr/>
          <p:nvPr/>
        </p:nvSpPr>
        <p:spPr>
          <a:xfrm>
            <a:off x="4572000" y="3057167"/>
            <a:ext cx="1329972" cy="830997"/>
          </a:xfrm>
          <a:prstGeom prst="rect">
            <a:avLst/>
          </a:prstGeom>
          <a:solidFill>
            <a:schemeClr val="accent3"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Ambient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(8.0)</a:t>
            </a:r>
          </a:p>
        </p:txBody>
      </p:sp>
      <p:sp>
        <p:nvSpPr>
          <p:cNvPr id="416" name="Rectangle 415"/>
          <p:cNvSpPr/>
          <p:nvPr/>
        </p:nvSpPr>
        <p:spPr>
          <a:xfrm>
            <a:off x="6475198" y="3057167"/>
            <a:ext cx="1329972" cy="83099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Low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(7.4)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420" name="Group 419"/>
          <p:cNvGrpSpPr/>
          <p:nvPr/>
        </p:nvGrpSpPr>
        <p:grpSpPr>
          <a:xfrm>
            <a:off x="814471" y="457395"/>
            <a:ext cx="1799680" cy="552937"/>
            <a:chOff x="3657599" y="2285519"/>
            <a:chExt cx="3011279" cy="693527"/>
          </a:xfrm>
        </p:grpSpPr>
        <p:sp>
          <p:nvSpPr>
            <p:cNvPr id="421" name="Rectangle 420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2" name="Rectangle 421"/>
            <p:cNvSpPr/>
            <p:nvPr/>
          </p:nvSpPr>
          <p:spPr>
            <a:xfrm>
              <a:off x="3657599" y="2359275"/>
              <a:ext cx="3011279" cy="3281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150 oysters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23" name="Straight Arrow Connector 422"/>
          <p:cNvCxnSpPr/>
          <p:nvPr/>
        </p:nvCxnSpPr>
        <p:spPr>
          <a:xfrm>
            <a:off x="2741994" y="733863"/>
            <a:ext cx="9368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Rectangle 424"/>
          <p:cNvSpPr/>
          <p:nvPr/>
        </p:nvSpPr>
        <p:spPr>
          <a:xfrm>
            <a:off x="3811662" y="126881"/>
            <a:ext cx="2171238" cy="1301942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6" name="Rectangle 425"/>
          <p:cNvSpPr/>
          <p:nvPr/>
        </p:nvSpPr>
        <p:spPr>
          <a:xfrm>
            <a:off x="3811662" y="185685"/>
            <a:ext cx="21712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Pre-treatment sampling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20)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427" name="Straight Arrow Connector 426"/>
          <p:cNvCxnSpPr/>
          <p:nvPr/>
        </p:nvCxnSpPr>
        <p:spPr>
          <a:xfrm>
            <a:off x="1702037" y="1110342"/>
            <a:ext cx="0" cy="376984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00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7949616" y="3535988"/>
            <a:ext cx="338328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Group 120"/>
          <p:cNvGrpSpPr/>
          <p:nvPr/>
        </p:nvGrpSpPr>
        <p:grpSpPr>
          <a:xfrm>
            <a:off x="820454" y="1573054"/>
            <a:ext cx="10968696" cy="616673"/>
            <a:chOff x="3657599" y="2285519"/>
            <a:chExt cx="3011279" cy="616673"/>
          </a:xfrm>
        </p:grpSpPr>
        <p:sp>
          <p:nvSpPr>
            <p:cNvPr id="119" name="Rectangle 11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122" name="Straight Arrow Connector 121"/>
          <p:cNvCxnSpPr/>
          <p:nvPr/>
        </p:nvCxnSpPr>
        <p:spPr>
          <a:xfrm flipH="1">
            <a:off x="5224853" y="2242817"/>
            <a:ext cx="457200" cy="757166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>
            <a:off x="6598571" y="2242817"/>
            <a:ext cx="457200" cy="766741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3" name="Rectangle 412"/>
          <p:cNvSpPr/>
          <p:nvPr/>
        </p:nvSpPr>
        <p:spPr>
          <a:xfrm>
            <a:off x="4572000" y="3057167"/>
            <a:ext cx="1329972" cy="830997"/>
          </a:xfrm>
          <a:prstGeom prst="rect">
            <a:avLst/>
          </a:prstGeom>
          <a:solidFill>
            <a:schemeClr val="accent3"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Ambient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(8.0)</a:t>
            </a:r>
          </a:p>
        </p:txBody>
      </p:sp>
      <p:sp>
        <p:nvSpPr>
          <p:cNvPr id="416" name="Rectangle 415"/>
          <p:cNvSpPr/>
          <p:nvPr/>
        </p:nvSpPr>
        <p:spPr>
          <a:xfrm>
            <a:off x="6475198" y="3057167"/>
            <a:ext cx="1329972" cy="83099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Low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(7.4)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417" name="Straight Arrow Connector 416"/>
          <p:cNvCxnSpPr/>
          <p:nvPr/>
        </p:nvCxnSpPr>
        <p:spPr>
          <a:xfrm flipH="1">
            <a:off x="4071625" y="3547047"/>
            <a:ext cx="3371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0" name="Group 419"/>
          <p:cNvGrpSpPr/>
          <p:nvPr/>
        </p:nvGrpSpPr>
        <p:grpSpPr>
          <a:xfrm>
            <a:off x="814471" y="457395"/>
            <a:ext cx="1799680" cy="552937"/>
            <a:chOff x="3657599" y="2285519"/>
            <a:chExt cx="3011279" cy="693527"/>
          </a:xfrm>
        </p:grpSpPr>
        <p:sp>
          <p:nvSpPr>
            <p:cNvPr id="421" name="Rectangle 420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2" name="Rectangle 421"/>
            <p:cNvSpPr/>
            <p:nvPr/>
          </p:nvSpPr>
          <p:spPr>
            <a:xfrm>
              <a:off x="3657599" y="2359275"/>
              <a:ext cx="3011279" cy="3281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150 oysters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23" name="Straight Arrow Connector 422"/>
          <p:cNvCxnSpPr/>
          <p:nvPr/>
        </p:nvCxnSpPr>
        <p:spPr>
          <a:xfrm>
            <a:off x="2741994" y="733863"/>
            <a:ext cx="9368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Rectangle 424"/>
          <p:cNvSpPr/>
          <p:nvPr/>
        </p:nvSpPr>
        <p:spPr>
          <a:xfrm>
            <a:off x="3811662" y="126881"/>
            <a:ext cx="2171238" cy="1301942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6" name="Rectangle 425"/>
          <p:cNvSpPr/>
          <p:nvPr/>
        </p:nvSpPr>
        <p:spPr>
          <a:xfrm>
            <a:off x="3811662" y="185685"/>
            <a:ext cx="21712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Pre-treatment sampling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20)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427" name="Straight Arrow Connector 426"/>
          <p:cNvCxnSpPr/>
          <p:nvPr/>
        </p:nvCxnSpPr>
        <p:spPr>
          <a:xfrm>
            <a:off x="1702037" y="1110342"/>
            <a:ext cx="0" cy="376984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4" name="Rectangle 433"/>
          <p:cNvSpPr/>
          <p:nvPr/>
        </p:nvSpPr>
        <p:spPr>
          <a:xfrm>
            <a:off x="1755797" y="2644169"/>
            <a:ext cx="1877876" cy="1569660"/>
          </a:xfrm>
          <a:prstGeom prst="rect">
            <a:avLst/>
          </a:prstGeom>
          <a:solidFill>
            <a:schemeClr val="accent3">
              <a:alpha val="80000"/>
            </a:schemeClr>
          </a:solidFill>
          <a:ln w="762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Post-treatment sampling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10)</a:t>
            </a:r>
          </a:p>
        </p:txBody>
      </p:sp>
      <p:sp>
        <p:nvSpPr>
          <p:cNvPr id="436" name="Rectangle 435"/>
          <p:cNvSpPr/>
          <p:nvPr/>
        </p:nvSpPr>
        <p:spPr>
          <a:xfrm>
            <a:off x="8721688" y="2687835"/>
            <a:ext cx="1877876" cy="1569660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 w="762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Post-treatment sampling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10)</a:t>
            </a:r>
          </a:p>
        </p:txBody>
      </p:sp>
    </p:spTree>
    <p:extLst>
      <p:ext uri="{BB962C8B-B14F-4D97-AF65-F5344CB8AC3E}">
        <p14:creationId xmlns:p14="http://schemas.microsoft.com/office/powerpoint/2010/main" val="274140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397920" y="-42865"/>
            <a:ext cx="7317574" cy="6900864"/>
            <a:chOff x="2397920" y="-42865"/>
            <a:chExt cx="7317574" cy="690086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3" r="11455"/>
            <a:stretch/>
          </p:blipFill>
          <p:spPr>
            <a:xfrm>
              <a:off x="2600318" y="-1"/>
              <a:ext cx="7115176" cy="6858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200364" y="295689"/>
              <a:ext cx="7905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Adult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97920" y="3386137"/>
              <a:ext cx="5976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97933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Pediveliger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36745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79379" y="-42865"/>
              <a:ext cx="16359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Unfertilized egg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0" name="Group 39"/>
          <p:cNvGrpSpPr/>
          <p:nvPr/>
        </p:nvGrpSpPr>
        <p:grpSpPr>
          <a:xfrm>
            <a:off x="4757140" y="1711849"/>
            <a:ext cx="2801531" cy="1335734"/>
            <a:chOff x="9432136" y="4482227"/>
            <a:chExt cx="2486045" cy="1274085"/>
          </a:xfrm>
        </p:grpSpPr>
        <p:sp>
          <p:nvSpPr>
            <p:cNvPr id="41" name="Rectangle 40"/>
            <p:cNvSpPr/>
            <p:nvPr/>
          </p:nvSpPr>
          <p:spPr>
            <a:xfrm>
              <a:off x="9432136" y="4482227"/>
              <a:ext cx="2486045" cy="1018462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9432136" y="4555983"/>
              <a:ext cx="248604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Pacific oyster (</a:t>
              </a:r>
              <a:r>
                <a:rPr lang="en-US" sz="2400" i="1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Crassostrea gigas)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9246731" y="3047583"/>
            <a:ext cx="119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D-hinge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576580" y="817896"/>
            <a:ext cx="1385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Trocophore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893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7949616" y="3535988"/>
            <a:ext cx="338328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Group 120"/>
          <p:cNvGrpSpPr/>
          <p:nvPr/>
        </p:nvGrpSpPr>
        <p:grpSpPr>
          <a:xfrm>
            <a:off x="820454" y="1573054"/>
            <a:ext cx="10968696" cy="616673"/>
            <a:chOff x="3657599" y="2285519"/>
            <a:chExt cx="3011279" cy="616673"/>
          </a:xfrm>
        </p:grpSpPr>
        <p:sp>
          <p:nvSpPr>
            <p:cNvPr id="119" name="Rectangle 11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122" name="Straight Arrow Connector 121"/>
          <p:cNvCxnSpPr/>
          <p:nvPr/>
        </p:nvCxnSpPr>
        <p:spPr>
          <a:xfrm flipH="1">
            <a:off x="5224853" y="2242817"/>
            <a:ext cx="457200" cy="757166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>
            <a:off x="6598571" y="2242817"/>
            <a:ext cx="457200" cy="766741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3" name="Rectangle 412"/>
          <p:cNvSpPr/>
          <p:nvPr/>
        </p:nvSpPr>
        <p:spPr>
          <a:xfrm>
            <a:off x="4572000" y="3057167"/>
            <a:ext cx="1329972" cy="830997"/>
          </a:xfrm>
          <a:prstGeom prst="rect">
            <a:avLst/>
          </a:prstGeom>
          <a:solidFill>
            <a:schemeClr val="accent3"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Ambient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(8.0)</a:t>
            </a:r>
          </a:p>
        </p:txBody>
      </p:sp>
      <p:sp>
        <p:nvSpPr>
          <p:cNvPr id="416" name="Rectangle 415"/>
          <p:cNvSpPr/>
          <p:nvPr/>
        </p:nvSpPr>
        <p:spPr>
          <a:xfrm>
            <a:off x="6475198" y="3057167"/>
            <a:ext cx="1329972" cy="83099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Low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(7.4)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417" name="Straight Arrow Connector 416"/>
          <p:cNvCxnSpPr/>
          <p:nvPr/>
        </p:nvCxnSpPr>
        <p:spPr>
          <a:xfrm flipH="1">
            <a:off x="4071625" y="3547047"/>
            <a:ext cx="3371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0" name="Group 419"/>
          <p:cNvGrpSpPr/>
          <p:nvPr/>
        </p:nvGrpSpPr>
        <p:grpSpPr>
          <a:xfrm>
            <a:off x="814471" y="457395"/>
            <a:ext cx="1799680" cy="552937"/>
            <a:chOff x="3657599" y="2285519"/>
            <a:chExt cx="3011279" cy="693527"/>
          </a:xfrm>
        </p:grpSpPr>
        <p:sp>
          <p:nvSpPr>
            <p:cNvPr id="421" name="Rectangle 420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2" name="Rectangle 421"/>
            <p:cNvSpPr/>
            <p:nvPr/>
          </p:nvSpPr>
          <p:spPr>
            <a:xfrm>
              <a:off x="3657599" y="2359275"/>
              <a:ext cx="3011279" cy="3281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150 oysters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23" name="Straight Arrow Connector 422"/>
          <p:cNvCxnSpPr/>
          <p:nvPr/>
        </p:nvCxnSpPr>
        <p:spPr>
          <a:xfrm>
            <a:off x="2741994" y="733863"/>
            <a:ext cx="9368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Rectangle 424"/>
          <p:cNvSpPr/>
          <p:nvPr/>
        </p:nvSpPr>
        <p:spPr>
          <a:xfrm>
            <a:off x="3811662" y="126881"/>
            <a:ext cx="2171238" cy="1301942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6" name="Rectangle 425"/>
          <p:cNvSpPr/>
          <p:nvPr/>
        </p:nvSpPr>
        <p:spPr>
          <a:xfrm>
            <a:off x="3811662" y="185685"/>
            <a:ext cx="21712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Pre-treatment sampling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20)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427" name="Straight Arrow Connector 426"/>
          <p:cNvCxnSpPr/>
          <p:nvPr/>
        </p:nvCxnSpPr>
        <p:spPr>
          <a:xfrm>
            <a:off x="1702037" y="1110342"/>
            <a:ext cx="0" cy="376984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4" name="Rectangle 433"/>
          <p:cNvSpPr/>
          <p:nvPr/>
        </p:nvSpPr>
        <p:spPr>
          <a:xfrm>
            <a:off x="1755797" y="2644169"/>
            <a:ext cx="1877876" cy="1569660"/>
          </a:xfrm>
          <a:prstGeom prst="rect">
            <a:avLst/>
          </a:prstGeom>
          <a:solidFill>
            <a:schemeClr val="accent3">
              <a:alpha val="80000"/>
            </a:schemeClr>
          </a:solidFill>
          <a:ln w="76200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Post-treatment sampling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10)</a:t>
            </a:r>
          </a:p>
        </p:txBody>
      </p:sp>
      <p:sp>
        <p:nvSpPr>
          <p:cNvPr id="436" name="Rectangle 435"/>
          <p:cNvSpPr/>
          <p:nvPr/>
        </p:nvSpPr>
        <p:spPr>
          <a:xfrm>
            <a:off x="8721688" y="2687835"/>
            <a:ext cx="1877876" cy="1569660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 w="76200">
            <a:solidFill>
              <a:schemeClr val="tx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Post-treatment sampling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10)</a:t>
            </a:r>
          </a:p>
        </p:txBody>
      </p:sp>
    </p:spTree>
    <p:extLst>
      <p:ext uri="{BB962C8B-B14F-4D97-AF65-F5344CB8AC3E}">
        <p14:creationId xmlns:p14="http://schemas.microsoft.com/office/powerpoint/2010/main" val="2093764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7949616" y="3535988"/>
            <a:ext cx="338328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Group 120"/>
          <p:cNvGrpSpPr/>
          <p:nvPr/>
        </p:nvGrpSpPr>
        <p:grpSpPr>
          <a:xfrm>
            <a:off x="820454" y="1573054"/>
            <a:ext cx="10968696" cy="616673"/>
            <a:chOff x="3657599" y="2285519"/>
            <a:chExt cx="3011279" cy="616673"/>
          </a:xfrm>
        </p:grpSpPr>
        <p:sp>
          <p:nvSpPr>
            <p:cNvPr id="119" name="Rectangle 11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122" name="Straight Arrow Connector 121"/>
          <p:cNvCxnSpPr/>
          <p:nvPr/>
        </p:nvCxnSpPr>
        <p:spPr>
          <a:xfrm flipH="1">
            <a:off x="5224853" y="2242817"/>
            <a:ext cx="457200" cy="757166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>
            <a:off x="6598571" y="2242817"/>
            <a:ext cx="457200" cy="766741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3" name="Rectangle 412"/>
          <p:cNvSpPr/>
          <p:nvPr/>
        </p:nvSpPr>
        <p:spPr>
          <a:xfrm>
            <a:off x="4572000" y="3057167"/>
            <a:ext cx="1329972" cy="830997"/>
          </a:xfrm>
          <a:prstGeom prst="rect">
            <a:avLst/>
          </a:prstGeom>
          <a:solidFill>
            <a:schemeClr val="accent3"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Ambient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(8.0)</a:t>
            </a:r>
          </a:p>
        </p:txBody>
      </p:sp>
      <p:sp>
        <p:nvSpPr>
          <p:cNvPr id="416" name="Rectangle 415"/>
          <p:cNvSpPr/>
          <p:nvPr/>
        </p:nvSpPr>
        <p:spPr>
          <a:xfrm>
            <a:off x="6475198" y="3057167"/>
            <a:ext cx="1329972" cy="83099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Low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(7.4)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417" name="Straight Arrow Connector 416"/>
          <p:cNvCxnSpPr/>
          <p:nvPr/>
        </p:nvCxnSpPr>
        <p:spPr>
          <a:xfrm flipH="1">
            <a:off x="4071625" y="3547047"/>
            <a:ext cx="3371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0" name="Group 419"/>
          <p:cNvGrpSpPr/>
          <p:nvPr/>
        </p:nvGrpSpPr>
        <p:grpSpPr>
          <a:xfrm>
            <a:off x="814471" y="457395"/>
            <a:ext cx="1799680" cy="552937"/>
            <a:chOff x="3657599" y="2285519"/>
            <a:chExt cx="3011279" cy="693527"/>
          </a:xfrm>
        </p:grpSpPr>
        <p:sp>
          <p:nvSpPr>
            <p:cNvPr id="421" name="Rectangle 420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2" name="Rectangle 421"/>
            <p:cNvSpPr/>
            <p:nvPr/>
          </p:nvSpPr>
          <p:spPr>
            <a:xfrm>
              <a:off x="3657599" y="2359275"/>
              <a:ext cx="3011279" cy="3281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150 oysters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23" name="Straight Arrow Connector 422"/>
          <p:cNvCxnSpPr/>
          <p:nvPr/>
        </p:nvCxnSpPr>
        <p:spPr>
          <a:xfrm>
            <a:off x="2741994" y="733863"/>
            <a:ext cx="9368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5" name="Rectangle 424"/>
          <p:cNvSpPr/>
          <p:nvPr/>
        </p:nvSpPr>
        <p:spPr>
          <a:xfrm>
            <a:off x="3811662" y="126881"/>
            <a:ext cx="2171238" cy="1301942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6" name="Rectangle 425"/>
          <p:cNvSpPr/>
          <p:nvPr/>
        </p:nvSpPr>
        <p:spPr>
          <a:xfrm>
            <a:off x="3811662" y="185685"/>
            <a:ext cx="21712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Pre-treatment sampling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20)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427" name="Straight Arrow Connector 426"/>
          <p:cNvCxnSpPr/>
          <p:nvPr/>
        </p:nvCxnSpPr>
        <p:spPr>
          <a:xfrm>
            <a:off x="1702037" y="1110342"/>
            <a:ext cx="0" cy="376984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4" name="Rectangle 433"/>
          <p:cNvSpPr/>
          <p:nvPr/>
        </p:nvSpPr>
        <p:spPr>
          <a:xfrm>
            <a:off x="1755797" y="2644169"/>
            <a:ext cx="1877876" cy="1569660"/>
          </a:xfrm>
          <a:prstGeom prst="rect">
            <a:avLst/>
          </a:prstGeom>
          <a:solidFill>
            <a:schemeClr val="accent3">
              <a:alpha val="80000"/>
            </a:schemeClr>
          </a:solidFill>
          <a:ln w="76200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Post-treatment sampling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10)</a:t>
            </a:r>
          </a:p>
        </p:txBody>
      </p:sp>
      <p:sp>
        <p:nvSpPr>
          <p:cNvPr id="436" name="Rectangle 435"/>
          <p:cNvSpPr/>
          <p:nvPr/>
        </p:nvSpPr>
        <p:spPr>
          <a:xfrm>
            <a:off x="8721688" y="2687835"/>
            <a:ext cx="1877876" cy="1569660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 w="76200">
            <a:solidFill>
              <a:schemeClr val="tx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Post-treatment sampling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10)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728163" y="432622"/>
            <a:ext cx="41633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Confirmed lack of mature gonad tissue (p = </a:t>
            </a:r>
            <a:r>
              <a:rPr lang="is-IS" sz="240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0.3442</a:t>
            </a:r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) 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28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1616014" y="4814066"/>
            <a:ext cx="9189490" cy="0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/>
          <p:cNvGrpSpPr/>
          <p:nvPr/>
        </p:nvGrpSpPr>
        <p:grpSpPr>
          <a:xfrm>
            <a:off x="732138" y="5300093"/>
            <a:ext cx="1939797" cy="1073951"/>
            <a:chOff x="3657599" y="2285519"/>
            <a:chExt cx="3011279" cy="693527"/>
          </a:xfrm>
        </p:grpSpPr>
        <p:sp>
          <p:nvSpPr>
            <p:cNvPr id="38" name="Rectangle 37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657599" y="2359275"/>
              <a:ext cx="3011279" cy="3327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Remaining oysters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>
            <a:off x="2892103" y="5821026"/>
            <a:ext cx="621118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3759542" y="5119283"/>
            <a:ext cx="2181234" cy="1435571"/>
            <a:chOff x="3657599" y="2285519"/>
            <a:chExt cx="3011279" cy="868301"/>
          </a:xfrm>
        </p:grpSpPr>
        <p:sp>
          <p:nvSpPr>
            <p:cNvPr id="42" name="Rectangle 41"/>
            <p:cNvSpPr/>
            <p:nvPr/>
          </p:nvSpPr>
          <p:spPr>
            <a:xfrm>
              <a:off x="3657599" y="2285519"/>
              <a:ext cx="3011279" cy="868301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657599" y="2359275"/>
              <a:ext cx="3011279" cy="726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8 week 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 conditions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7028383" y="5119283"/>
            <a:ext cx="2181234" cy="1435571"/>
            <a:chOff x="3657599" y="2285519"/>
            <a:chExt cx="3011279" cy="868301"/>
          </a:xfrm>
        </p:grpSpPr>
        <p:sp>
          <p:nvSpPr>
            <p:cNvPr id="46" name="Rectangle 45"/>
            <p:cNvSpPr/>
            <p:nvPr/>
          </p:nvSpPr>
          <p:spPr>
            <a:xfrm>
              <a:off x="3657599" y="2285519"/>
              <a:ext cx="3011279" cy="868301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657599" y="2359275"/>
              <a:ext cx="3011279" cy="726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8 week 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onditioning (23ºC)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10297225" y="5435661"/>
            <a:ext cx="1334955" cy="754457"/>
            <a:chOff x="3657599" y="2285520"/>
            <a:chExt cx="3011279" cy="385150"/>
          </a:xfrm>
        </p:grpSpPr>
        <p:sp>
          <p:nvSpPr>
            <p:cNvPr id="50" name="Rectangle 49"/>
            <p:cNvSpPr/>
            <p:nvPr/>
          </p:nvSpPr>
          <p:spPr>
            <a:xfrm>
              <a:off x="3657599" y="2285520"/>
              <a:ext cx="3011279" cy="385150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657599" y="2359275"/>
              <a:ext cx="3011279" cy="2792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Spawn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53" name="Straight Arrow Connector 52"/>
          <p:cNvCxnSpPr/>
          <p:nvPr/>
        </p:nvCxnSpPr>
        <p:spPr>
          <a:xfrm>
            <a:off x="6159251" y="5821026"/>
            <a:ext cx="621118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9426399" y="5821026"/>
            <a:ext cx="621118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7949616" y="3535988"/>
            <a:ext cx="338328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/>
          <p:cNvGrpSpPr/>
          <p:nvPr/>
        </p:nvGrpSpPr>
        <p:grpSpPr>
          <a:xfrm>
            <a:off x="820454" y="1573054"/>
            <a:ext cx="10968696" cy="616673"/>
            <a:chOff x="3657599" y="2285519"/>
            <a:chExt cx="3011279" cy="616673"/>
          </a:xfrm>
        </p:grpSpPr>
        <p:sp>
          <p:nvSpPr>
            <p:cNvPr id="76" name="Rectangle 75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78" name="Straight Arrow Connector 77"/>
          <p:cNvCxnSpPr/>
          <p:nvPr/>
        </p:nvCxnSpPr>
        <p:spPr>
          <a:xfrm flipH="1">
            <a:off x="5224853" y="2242817"/>
            <a:ext cx="457200" cy="757166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6598571" y="2242817"/>
            <a:ext cx="457200" cy="766741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4572000" y="3057167"/>
            <a:ext cx="1329972" cy="830997"/>
          </a:xfrm>
          <a:prstGeom prst="rect">
            <a:avLst/>
          </a:prstGeom>
          <a:solidFill>
            <a:schemeClr val="accent3"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Ambient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(8.0)</a:t>
            </a:r>
          </a:p>
        </p:txBody>
      </p:sp>
      <p:sp>
        <p:nvSpPr>
          <p:cNvPr id="81" name="Rectangle 80"/>
          <p:cNvSpPr/>
          <p:nvPr/>
        </p:nvSpPr>
        <p:spPr>
          <a:xfrm>
            <a:off x="6475198" y="3057167"/>
            <a:ext cx="1329972" cy="83099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Low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(7.4)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82" name="Straight Arrow Connector 81"/>
          <p:cNvCxnSpPr/>
          <p:nvPr/>
        </p:nvCxnSpPr>
        <p:spPr>
          <a:xfrm flipH="1">
            <a:off x="4071625" y="3547047"/>
            <a:ext cx="3371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814471" y="457395"/>
            <a:ext cx="1799680" cy="552937"/>
            <a:chOff x="3657599" y="2285519"/>
            <a:chExt cx="3011279" cy="693527"/>
          </a:xfrm>
        </p:grpSpPr>
        <p:sp>
          <p:nvSpPr>
            <p:cNvPr id="84" name="Rectangle 83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3657599" y="2359275"/>
              <a:ext cx="3011279" cy="3281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150 oysters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86" name="Straight Arrow Connector 85"/>
          <p:cNvCxnSpPr/>
          <p:nvPr/>
        </p:nvCxnSpPr>
        <p:spPr>
          <a:xfrm>
            <a:off x="2741994" y="733863"/>
            <a:ext cx="9368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/>
          <p:cNvSpPr/>
          <p:nvPr/>
        </p:nvSpPr>
        <p:spPr>
          <a:xfrm>
            <a:off x="3811662" y="126881"/>
            <a:ext cx="2171238" cy="1301942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Rectangle 87"/>
          <p:cNvSpPr/>
          <p:nvPr/>
        </p:nvSpPr>
        <p:spPr>
          <a:xfrm>
            <a:off x="3811662" y="185685"/>
            <a:ext cx="21712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Pre-treatment sampling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20)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89" name="Straight Arrow Connector 88"/>
          <p:cNvCxnSpPr/>
          <p:nvPr/>
        </p:nvCxnSpPr>
        <p:spPr>
          <a:xfrm>
            <a:off x="1702037" y="1110342"/>
            <a:ext cx="0" cy="376984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1755797" y="2644169"/>
            <a:ext cx="1877876" cy="1569660"/>
          </a:xfrm>
          <a:prstGeom prst="rect">
            <a:avLst/>
          </a:prstGeom>
          <a:solidFill>
            <a:schemeClr val="accent3">
              <a:alpha val="80000"/>
            </a:schemeClr>
          </a:solidFill>
          <a:ln w="76200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Post-treatment sampling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10)</a:t>
            </a:r>
          </a:p>
        </p:txBody>
      </p:sp>
      <p:sp>
        <p:nvSpPr>
          <p:cNvPr id="91" name="Rectangle 90"/>
          <p:cNvSpPr/>
          <p:nvPr/>
        </p:nvSpPr>
        <p:spPr>
          <a:xfrm>
            <a:off x="8721688" y="2687835"/>
            <a:ext cx="1877876" cy="1569660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 w="76200">
            <a:solidFill>
              <a:schemeClr val="tx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Post-treatment sampling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10)</a:t>
            </a:r>
          </a:p>
        </p:txBody>
      </p:sp>
      <p:sp>
        <p:nvSpPr>
          <p:cNvPr id="92" name="Rectangle 91"/>
          <p:cNvSpPr/>
          <p:nvPr/>
        </p:nvSpPr>
        <p:spPr>
          <a:xfrm>
            <a:off x="6728163" y="432622"/>
            <a:ext cx="41633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Confirmed lack of mature gonad tissue (p = </a:t>
            </a:r>
            <a:r>
              <a:rPr lang="is-IS" sz="240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0.3442</a:t>
            </a:r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) 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539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1616014" y="4814066"/>
            <a:ext cx="9189490" cy="0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/>
          <p:cNvGrpSpPr/>
          <p:nvPr/>
        </p:nvGrpSpPr>
        <p:grpSpPr>
          <a:xfrm>
            <a:off x="732138" y="5300093"/>
            <a:ext cx="1939797" cy="1073951"/>
            <a:chOff x="3657599" y="2285519"/>
            <a:chExt cx="3011279" cy="693527"/>
          </a:xfrm>
        </p:grpSpPr>
        <p:sp>
          <p:nvSpPr>
            <p:cNvPr id="38" name="Rectangle 37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657599" y="2359275"/>
              <a:ext cx="3011279" cy="3327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Remaining oysters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>
            <a:off x="2892103" y="5821026"/>
            <a:ext cx="621118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3759542" y="5119283"/>
            <a:ext cx="2181234" cy="1435571"/>
            <a:chOff x="3657599" y="2285519"/>
            <a:chExt cx="3011279" cy="868301"/>
          </a:xfrm>
        </p:grpSpPr>
        <p:sp>
          <p:nvSpPr>
            <p:cNvPr id="42" name="Rectangle 41"/>
            <p:cNvSpPr/>
            <p:nvPr/>
          </p:nvSpPr>
          <p:spPr>
            <a:xfrm>
              <a:off x="3657599" y="2285519"/>
              <a:ext cx="3011279" cy="868301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657599" y="2359275"/>
              <a:ext cx="3011279" cy="726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8 week 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 conditions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7028383" y="5119283"/>
            <a:ext cx="2181234" cy="1435571"/>
            <a:chOff x="3657599" y="2285519"/>
            <a:chExt cx="3011279" cy="868301"/>
          </a:xfrm>
        </p:grpSpPr>
        <p:sp>
          <p:nvSpPr>
            <p:cNvPr id="46" name="Rectangle 45"/>
            <p:cNvSpPr/>
            <p:nvPr/>
          </p:nvSpPr>
          <p:spPr>
            <a:xfrm>
              <a:off x="3657599" y="2285519"/>
              <a:ext cx="3011279" cy="868301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657599" y="2359275"/>
              <a:ext cx="3011279" cy="7260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8 week 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onditioning (23ºC)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10297225" y="5435661"/>
            <a:ext cx="1334955" cy="754457"/>
            <a:chOff x="3657599" y="2285520"/>
            <a:chExt cx="3011279" cy="385150"/>
          </a:xfrm>
        </p:grpSpPr>
        <p:sp>
          <p:nvSpPr>
            <p:cNvPr id="50" name="Rectangle 49"/>
            <p:cNvSpPr/>
            <p:nvPr/>
          </p:nvSpPr>
          <p:spPr>
            <a:xfrm>
              <a:off x="3657599" y="2285520"/>
              <a:ext cx="3011279" cy="385150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657599" y="2359275"/>
              <a:ext cx="3011279" cy="2792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Spawn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53" name="Straight Arrow Connector 52"/>
          <p:cNvCxnSpPr/>
          <p:nvPr/>
        </p:nvCxnSpPr>
        <p:spPr>
          <a:xfrm>
            <a:off x="6159251" y="5821026"/>
            <a:ext cx="621118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9426399" y="5821026"/>
            <a:ext cx="621118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7949616" y="3535988"/>
            <a:ext cx="338328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/>
          <p:cNvGrpSpPr/>
          <p:nvPr/>
        </p:nvGrpSpPr>
        <p:grpSpPr>
          <a:xfrm>
            <a:off x="820454" y="1573054"/>
            <a:ext cx="10968696" cy="616673"/>
            <a:chOff x="3657599" y="2285519"/>
            <a:chExt cx="3011279" cy="616673"/>
          </a:xfrm>
        </p:grpSpPr>
        <p:sp>
          <p:nvSpPr>
            <p:cNvPr id="76" name="Rectangle 75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7 week pH exposure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78" name="Straight Arrow Connector 77"/>
          <p:cNvCxnSpPr/>
          <p:nvPr/>
        </p:nvCxnSpPr>
        <p:spPr>
          <a:xfrm flipH="1">
            <a:off x="5224853" y="2242817"/>
            <a:ext cx="457200" cy="757166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6598571" y="2242817"/>
            <a:ext cx="457200" cy="766741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4572000" y="3057167"/>
            <a:ext cx="1329972" cy="830997"/>
          </a:xfrm>
          <a:prstGeom prst="rect">
            <a:avLst/>
          </a:prstGeom>
          <a:solidFill>
            <a:schemeClr val="accent3"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Ambient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(8.0)</a:t>
            </a:r>
          </a:p>
        </p:txBody>
      </p:sp>
      <p:sp>
        <p:nvSpPr>
          <p:cNvPr id="81" name="Rectangle 80"/>
          <p:cNvSpPr/>
          <p:nvPr/>
        </p:nvSpPr>
        <p:spPr>
          <a:xfrm>
            <a:off x="6475198" y="3057167"/>
            <a:ext cx="1329972" cy="83099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Low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(7.4)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82" name="Straight Arrow Connector 81"/>
          <p:cNvCxnSpPr/>
          <p:nvPr/>
        </p:nvCxnSpPr>
        <p:spPr>
          <a:xfrm flipH="1">
            <a:off x="4071625" y="3547047"/>
            <a:ext cx="3371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814471" y="457395"/>
            <a:ext cx="1799680" cy="552937"/>
            <a:chOff x="3657599" y="2285519"/>
            <a:chExt cx="3011279" cy="693527"/>
          </a:xfrm>
        </p:grpSpPr>
        <p:sp>
          <p:nvSpPr>
            <p:cNvPr id="84" name="Rectangle 83"/>
            <p:cNvSpPr/>
            <p:nvPr/>
          </p:nvSpPr>
          <p:spPr>
            <a:xfrm>
              <a:off x="3657599" y="2285519"/>
              <a:ext cx="3011279" cy="693527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3657599" y="2359275"/>
              <a:ext cx="3011279" cy="3281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150 oysters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86" name="Straight Arrow Connector 85"/>
          <p:cNvCxnSpPr/>
          <p:nvPr/>
        </p:nvCxnSpPr>
        <p:spPr>
          <a:xfrm>
            <a:off x="2741994" y="733863"/>
            <a:ext cx="936859" cy="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/>
          <p:cNvSpPr/>
          <p:nvPr/>
        </p:nvSpPr>
        <p:spPr>
          <a:xfrm>
            <a:off x="3811662" y="126881"/>
            <a:ext cx="2171238" cy="1301942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Rectangle 87"/>
          <p:cNvSpPr/>
          <p:nvPr/>
        </p:nvSpPr>
        <p:spPr>
          <a:xfrm>
            <a:off x="3811662" y="185685"/>
            <a:ext cx="21712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Pre-treatment sampling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20)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89" name="Straight Arrow Connector 88"/>
          <p:cNvCxnSpPr/>
          <p:nvPr/>
        </p:nvCxnSpPr>
        <p:spPr>
          <a:xfrm>
            <a:off x="1702037" y="1110342"/>
            <a:ext cx="0" cy="376984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1755797" y="2644169"/>
            <a:ext cx="1877876" cy="1569660"/>
          </a:xfrm>
          <a:prstGeom prst="rect">
            <a:avLst/>
          </a:prstGeom>
          <a:solidFill>
            <a:schemeClr val="accent3">
              <a:alpha val="80000"/>
            </a:schemeClr>
          </a:solidFill>
          <a:ln w="76200"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Post-treatment sampling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10)</a:t>
            </a:r>
          </a:p>
        </p:txBody>
      </p:sp>
      <p:sp>
        <p:nvSpPr>
          <p:cNvPr id="91" name="Rectangle 90"/>
          <p:cNvSpPr/>
          <p:nvPr/>
        </p:nvSpPr>
        <p:spPr>
          <a:xfrm>
            <a:off x="8721688" y="2687835"/>
            <a:ext cx="1877876" cy="1569660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 w="76200">
            <a:solidFill>
              <a:schemeClr val="tx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Post-treatment sampling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(n = 10)</a:t>
            </a:r>
          </a:p>
        </p:txBody>
      </p:sp>
      <p:sp>
        <p:nvSpPr>
          <p:cNvPr id="92" name="Rectangle 91"/>
          <p:cNvSpPr/>
          <p:nvPr/>
        </p:nvSpPr>
        <p:spPr>
          <a:xfrm>
            <a:off x="6728163" y="432622"/>
            <a:ext cx="41633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Confirmed lack of mature gonad tissue (p = </a:t>
            </a:r>
            <a:r>
              <a:rPr lang="is-IS" sz="240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0.3442</a:t>
            </a:r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) 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10264299" y="5414307"/>
            <a:ext cx="1367881" cy="775811"/>
          </a:xfrm>
          <a:prstGeom prst="rect">
            <a:avLst/>
          </a:prstGeom>
          <a:noFill/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6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/>
          <p:cNvGrpSpPr/>
          <p:nvPr/>
        </p:nvGrpSpPr>
        <p:grpSpPr>
          <a:xfrm>
            <a:off x="5051145" y="131408"/>
            <a:ext cx="2104347" cy="616673"/>
            <a:chOff x="3657599" y="2285519"/>
            <a:chExt cx="3011279" cy="616673"/>
          </a:xfrm>
        </p:grpSpPr>
        <p:sp>
          <p:nvSpPr>
            <p:cNvPr id="119" name="Rectangle 11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Strip spawn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56" name="Rectangle 55"/>
          <p:cNvSpPr/>
          <p:nvPr/>
        </p:nvSpPr>
        <p:spPr>
          <a:xfrm>
            <a:off x="3377957" y="3194418"/>
            <a:ext cx="5497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98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/>
          <p:cNvGrpSpPr/>
          <p:nvPr/>
        </p:nvGrpSpPr>
        <p:grpSpPr>
          <a:xfrm>
            <a:off x="5051145" y="131408"/>
            <a:ext cx="2104347" cy="616673"/>
            <a:chOff x="3657599" y="2285519"/>
            <a:chExt cx="3011279" cy="616673"/>
          </a:xfrm>
        </p:grpSpPr>
        <p:sp>
          <p:nvSpPr>
            <p:cNvPr id="119" name="Rectangle 11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Strip spawn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3" name="Straight Arrow Connector 42"/>
          <p:cNvCxnSpPr/>
          <p:nvPr/>
        </p:nvCxnSpPr>
        <p:spPr>
          <a:xfrm>
            <a:off x="6102029" y="816438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4078576" y="1289394"/>
            <a:ext cx="4049484" cy="616673"/>
            <a:chOff x="3657599" y="2285519"/>
            <a:chExt cx="3011279" cy="616673"/>
          </a:xfrm>
        </p:grpSpPr>
        <p:sp>
          <p:nvSpPr>
            <p:cNvPr id="45" name="Rectangle 44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g mature </a:t>
              </a:r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g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onad per female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56" name="Rectangle 55"/>
          <p:cNvSpPr/>
          <p:nvPr/>
        </p:nvSpPr>
        <p:spPr>
          <a:xfrm>
            <a:off x="3377957" y="3194418"/>
            <a:ext cx="5497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0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/>
          <p:cNvGrpSpPr/>
          <p:nvPr/>
        </p:nvGrpSpPr>
        <p:grpSpPr>
          <a:xfrm>
            <a:off x="5051145" y="131408"/>
            <a:ext cx="2104347" cy="616673"/>
            <a:chOff x="3657599" y="2285519"/>
            <a:chExt cx="3011279" cy="616673"/>
          </a:xfrm>
        </p:grpSpPr>
        <p:sp>
          <p:nvSpPr>
            <p:cNvPr id="119" name="Rectangle 11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Strip spawn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3" name="Straight Arrow Connector 42"/>
          <p:cNvCxnSpPr/>
          <p:nvPr/>
        </p:nvCxnSpPr>
        <p:spPr>
          <a:xfrm>
            <a:off x="6102029" y="816438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4078576" y="1289394"/>
            <a:ext cx="4049484" cy="616673"/>
            <a:chOff x="3657599" y="2285519"/>
            <a:chExt cx="3011279" cy="616673"/>
          </a:xfrm>
        </p:grpSpPr>
        <p:sp>
          <p:nvSpPr>
            <p:cNvPr id="45" name="Rectangle 44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g mature </a:t>
              </a:r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g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onad per female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56" name="Rectangle 55"/>
          <p:cNvSpPr/>
          <p:nvPr/>
        </p:nvSpPr>
        <p:spPr>
          <a:xfrm>
            <a:off x="3377957" y="3194418"/>
            <a:ext cx="5497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>
            <a:off x="6794627" y="2023923"/>
            <a:ext cx="320040" cy="320075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4107673" y="2422118"/>
            <a:ext cx="1315452" cy="461665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Pool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807231" y="2422119"/>
            <a:ext cx="1315452" cy="461665"/>
          </a:xfrm>
          <a:prstGeom prst="rect">
            <a:avLst/>
          </a:prstGeom>
          <a:solidFill>
            <a:schemeClr val="accent3">
              <a:alpha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Pool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68" name="Straight Arrow Connector 67"/>
          <p:cNvCxnSpPr/>
          <p:nvPr/>
        </p:nvCxnSpPr>
        <p:spPr>
          <a:xfrm flipH="1">
            <a:off x="5103085" y="2023940"/>
            <a:ext cx="320040" cy="32004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oup 72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74" name="TextBox 73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6" name="TextBox 75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674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/>
          <p:cNvGrpSpPr/>
          <p:nvPr/>
        </p:nvGrpSpPr>
        <p:grpSpPr>
          <a:xfrm>
            <a:off x="5051145" y="131408"/>
            <a:ext cx="2104347" cy="616673"/>
            <a:chOff x="3657599" y="2285519"/>
            <a:chExt cx="3011279" cy="616673"/>
          </a:xfrm>
        </p:grpSpPr>
        <p:sp>
          <p:nvSpPr>
            <p:cNvPr id="119" name="Rectangle 11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Strip spawn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3" name="Straight Arrow Connector 42"/>
          <p:cNvCxnSpPr/>
          <p:nvPr/>
        </p:nvCxnSpPr>
        <p:spPr>
          <a:xfrm>
            <a:off x="6102029" y="816438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4078576" y="1289394"/>
            <a:ext cx="4049484" cy="616673"/>
            <a:chOff x="3657599" y="2285519"/>
            <a:chExt cx="3011279" cy="616673"/>
          </a:xfrm>
        </p:grpSpPr>
        <p:sp>
          <p:nvSpPr>
            <p:cNvPr id="45" name="Rectangle 44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g mature </a:t>
              </a:r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g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onad per female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56" name="Rectangle 55"/>
          <p:cNvSpPr/>
          <p:nvPr/>
        </p:nvSpPr>
        <p:spPr>
          <a:xfrm>
            <a:off x="3377957" y="3194418"/>
            <a:ext cx="5497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>
            <a:off x="6794627" y="2023923"/>
            <a:ext cx="320040" cy="320075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4107673" y="2422118"/>
            <a:ext cx="1315452" cy="461665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Pool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807231" y="2422119"/>
            <a:ext cx="1315452" cy="461665"/>
          </a:xfrm>
          <a:prstGeom prst="rect">
            <a:avLst/>
          </a:prstGeom>
          <a:solidFill>
            <a:schemeClr val="accent3">
              <a:alpha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Pool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68" name="Straight Arrow Connector 67"/>
          <p:cNvCxnSpPr/>
          <p:nvPr/>
        </p:nvCxnSpPr>
        <p:spPr>
          <a:xfrm flipH="1">
            <a:off x="5103085" y="2023940"/>
            <a:ext cx="320040" cy="32004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Left Bracket 70"/>
          <p:cNvSpPr/>
          <p:nvPr/>
        </p:nvSpPr>
        <p:spPr>
          <a:xfrm rot="16200000">
            <a:off x="6054775" y="1704816"/>
            <a:ext cx="218522" cy="2726871"/>
          </a:xfrm>
          <a:prstGeom prst="leftBracket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2" name="Straight Arrow Connector 71"/>
          <p:cNvCxnSpPr/>
          <p:nvPr/>
        </p:nvCxnSpPr>
        <p:spPr>
          <a:xfrm>
            <a:off x="6102029" y="3305295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oup 72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74" name="TextBox 73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6" name="TextBox 75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4382382" y="3820771"/>
            <a:ext cx="3385503" cy="616673"/>
            <a:chOff x="3657599" y="2285519"/>
            <a:chExt cx="3050713" cy="616673"/>
          </a:xfrm>
        </p:grpSpPr>
        <p:sp>
          <p:nvSpPr>
            <p:cNvPr id="108" name="Rectangle 107"/>
            <p:cNvSpPr/>
            <p:nvPr/>
          </p:nvSpPr>
          <p:spPr>
            <a:xfrm>
              <a:off x="3697033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Experimental crosses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977104" y="4586268"/>
            <a:ext cx="6139080" cy="707886"/>
            <a:chOff x="1983603" y="2879267"/>
            <a:chExt cx="6139080" cy="707886"/>
          </a:xfrm>
        </p:grpSpPr>
        <p:sp>
          <p:nvSpPr>
            <p:cNvPr id="111" name="TextBox 110"/>
            <p:cNvSpPr txBox="1"/>
            <p:nvPr/>
          </p:nvSpPr>
          <p:spPr>
            <a:xfrm>
              <a:off x="4107673" y="3002378"/>
              <a:ext cx="1315452" cy="461665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Pool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6807231" y="3002378"/>
              <a:ext cx="1315452" cy="461665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Pool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983603" y="2879267"/>
              <a:ext cx="201178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210,000 eggs per cross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2578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/>
          <p:cNvGrpSpPr/>
          <p:nvPr/>
        </p:nvGrpSpPr>
        <p:grpSpPr>
          <a:xfrm>
            <a:off x="5051145" y="131408"/>
            <a:ext cx="2104347" cy="616673"/>
            <a:chOff x="3657599" y="2285519"/>
            <a:chExt cx="3011279" cy="616673"/>
          </a:xfrm>
        </p:grpSpPr>
        <p:sp>
          <p:nvSpPr>
            <p:cNvPr id="119" name="Rectangle 11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Strip spawn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3" name="Straight Arrow Connector 42"/>
          <p:cNvCxnSpPr/>
          <p:nvPr/>
        </p:nvCxnSpPr>
        <p:spPr>
          <a:xfrm>
            <a:off x="6102029" y="816438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4078576" y="1289394"/>
            <a:ext cx="4049484" cy="616673"/>
            <a:chOff x="3657599" y="2285519"/>
            <a:chExt cx="3011279" cy="616673"/>
          </a:xfrm>
        </p:grpSpPr>
        <p:sp>
          <p:nvSpPr>
            <p:cNvPr id="45" name="Rectangle 44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g mature </a:t>
              </a:r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g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onad per female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56" name="Rectangle 55"/>
          <p:cNvSpPr/>
          <p:nvPr/>
        </p:nvSpPr>
        <p:spPr>
          <a:xfrm>
            <a:off x="3377957" y="3194418"/>
            <a:ext cx="5497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>
            <a:off x="6794627" y="2023923"/>
            <a:ext cx="320040" cy="320075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4107673" y="2422118"/>
            <a:ext cx="1315452" cy="461665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Pool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807231" y="2422119"/>
            <a:ext cx="1315452" cy="461665"/>
          </a:xfrm>
          <a:prstGeom prst="rect">
            <a:avLst/>
          </a:prstGeom>
          <a:solidFill>
            <a:schemeClr val="accent3">
              <a:alpha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Pool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68" name="Straight Arrow Connector 67"/>
          <p:cNvCxnSpPr/>
          <p:nvPr/>
        </p:nvCxnSpPr>
        <p:spPr>
          <a:xfrm flipH="1">
            <a:off x="5103085" y="2023940"/>
            <a:ext cx="320040" cy="32004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Left Bracket 70"/>
          <p:cNvSpPr/>
          <p:nvPr/>
        </p:nvSpPr>
        <p:spPr>
          <a:xfrm rot="16200000">
            <a:off x="6054775" y="1704816"/>
            <a:ext cx="218522" cy="2726871"/>
          </a:xfrm>
          <a:prstGeom prst="leftBracket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2" name="Straight Arrow Connector 71"/>
          <p:cNvCxnSpPr/>
          <p:nvPr/>
        </p:nvCxnSpPr>
        <p:spPr>
          <a:xfrm>
            <a:off x="6102029" y="3305295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oup 72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74" name="TextBox 73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6" name="TextBox 75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4382382" y="3820771"/>
            <a:ext cx="3385503" cy="616673"/>
            <a:chOff x="3657599" y="2285519"/>
            <a:chExt cx="3050713" cy="616673"/>
          </a:xfrm>
        </p:grpSpPr>
        <p:sp>
          <p:nvSpPr>
            <p:cNvPr id="108" name="Rectangle 107"/>
            <p:cNvSpPr/>
            <p:nvPr/>
          </p:nvSpPr>
          <p:spPr>
            <a:xfrm>
              <a:off x="3697033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Experimental crosses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977104" y="4586268"/>
            <a:ext cx="6139080" cy="707886"/>
            <a:chOff x="1983603" y="2879267"/>
            <a:chExt cx="6139080" cy="707886"/>
          </a:xfrm>
        </p:grpSpPr>
        <p:sp>
          <p:nvSpPr>
            <p:cNvPr id="111" name="TextBox 110"/>
            <p:cNvSpPr txBox="1"/>
            <p:nvPr/>
          </p:nvSpPr>
          <p:spPr>
            <a:xfrm>
              <a:off x="4107673" y="3002378"/>
              <a:ext cx="1315452" cy="461665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Pool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6807231" y="3002378"/>
              <a:ext cx="1315452" cy="461665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Pool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983603" y="2879267"/>
              <a:ext cx="201178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210,000 eggs per cross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1968668" y="5882890"/>
            <a:ext cx="6156057" cy="707886"/>
            <a:chOff x="2007825" y="4404490"/>
            <a:chExt cx="6156057" cy="707886"/>
          </a:xfrm>
        </p:grpSpPr>
        <p:sp>
          <p:nvSpPr>
            <p:cNvPr id="115" name="Rectangle 114"/>
            <p:cNvSpPr/>
            <p:nvPr/>
          </p:nvSpPr>
          <p:spPr>
            <a:xfrm>
              <a:off x="2007825" y="4404490"/>
              <a:ext cx="199542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200 </a:t>
              </a:r>
              <a:r>
                <a: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µ</a:t>
              </a:r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 sperm per cross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4133000" y="4527601"/>
              <a:ext cx="1321300" cy="461665"/>
              <a:chOff x="742287" y="3974539"/>
              <a:chExt cx="1321300" cy="461665"/>
            </a:xfrm>
          </p:grpSpPr>
          <p:sp>
            <p:nvSpPr>
              <p:cNvPr id="127" name="TextBox 126"/>
              <p:cNvSpPr txBox="1"/>
              <p:nvPr/>
            </p:nvSpPr>
            <p:spPr>
              <a:xfrm>
                <a:off x="742287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1</a:t>
                </a:r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970909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2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29" name="TextBox 128"/>
              <p:cNvSpPr txBox="1"/>
              <p:nvPr/>
            </p:nvSpPr>
            <p:spPr>
              <a:xfrm>
                <a:off x="1195845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3</a:t>
                </a:r>
              </a:p>
            </p:txBody>
          </p:sp>
          <p:sp>
            <p:nvSpPr>
              <p:cNvPr id="130" name="TextBox 129"/>
              <p:cNvSpPr txBox="1"/>
              <p:nvPr/>
            </p:nvSpPr>
            <p:spPr>
              <a:xfrm>
                <a:off x="1424467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4</a:t>
                </a:r>
              </a:p>
            </p:txBody>
          </p:sp>
          <p:sp>
            <p:nvSpPr>
              <p:cNvPr id="131" name="TextBox 130"/>
              <p:cNvSpPr txBox="1"/>
              <p:nvPr/>
            </p:nvSpPr>
            <p:spPr>
              <a:xfrm>
                <a:off x="1643223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5</a:t>
                </a:r>
              </a:p>
            </p:txBody>
          </p:sp>
          <p:sp>
            <p:nvSpPr>
              <p:cNvPr id="132" name="TextBox 131"/>
              <p:cNvSpPr txBox="1"/>
              <p:nvPr/>
            </p:nvSpPr>
            <p:spPr>
              <a:xfrm>
                <a:off x="1866124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6</a:t>
                </a:r>
              </a:p>
            </p:txBody>
          </p:sp>
        </p:grpSp>
        <p:grpSp>
          <p:nvGrpSpPr>
            <p:cNvPr id="117" name="Group 116"/>
            <p:cNvGrpSpPr/>
            <p:nvPr/>
          </p:nvGrpSpPr>
          <p:grpSpPr>
            <a:xfrm>
              <a:off x="6850071" y="4527601"/>
              <a:ext cx="1313811" cy="461665"/>
              <a:chOff x="3547100" y="4131283"/>
              <a:chExt cx="1313811" cy="461665"/>
            </a:xfrm>
          </p:grpSpPr>
          <p:sp>
            <p:nvSpPr>
              <p:cNvPr id="118" name="TextBox 117"/>
              <p:cNvSpPr txBox="1"/>
              <p:nvPr/>
            </p:nvSpPr>
            <p:spPr>
              <a:xfrm>
                <a:off x="3547100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1</a:t>
                </a:r>
              </a:p>
            </p:txBody>
          </p:sp>
          <p:sp>
            <p:nvSpPr>
              <p:cNvPr id="122" name="TextBox 121"/>
              <p:cNvSpPr txBox="1"/>
              <p:nvPr/>
            </p:nvSpPr>
            <p:spPr>
              <a:xfrm>
                <a:off x="3768233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2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3993169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3</a:t>
                </a:r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4221791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4</a:t>
                </a:r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4440547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5</a:t>
                </a:r>
              </a:p>
            </p:txBody>
          </p:sp>
          <p:sp>
            <p:nvSpPr>
              <p:cNvPr id="126" name="TextBox 125"/>
              <p:cNvSpPr txBox="1"/>
              <p:nvPr/>
            </p:nvSpPr>
            <p:spPr>
              <a:xfrm>
                <a:off x="4663448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6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7091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/>
          <p:cNvGrpSpPr/>
          <p:nvPr/>
        </p:nvGrpSpPr>
        <p:grpSpPr>
          <a:xfrm>
            <a:off x="5051145" y="131408"/>
            <a:ext cx="2104347" cy="616673"/>
            <a:chOff x="3657599" y="2285519"/>
            <a:chExt cx="3011279" cy="616673"/>
          </a:xfrm>
        </p:grpSpPr>
        <p:sp>
          <p:nvSpPr>
            <p:cNvPr id="119" name="Rectangle 11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Strip spawn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43" name="Straight Arrow Connector 42"/>
          <p:cNvCxnSpPr/>
          <p:nvPr/>
        </p:nvCxnSpPr>
        <p:spPr>
          <a:xfrm>
            <a:off x="6102029" y="816438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4078576" y="1289394"/>
            <a:ext cx="4049484" cy="616673"/>
            <a:chOff x="3657599" y="2285519"/>
            <a:chExt cx="3011279" cy="616673"/>
          </a:xfrm>
        </p:grpSpPr>
        <p:sp>
          <p:nvSpPr>
            <p:cNvPr id="45" name="Rectangle 44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1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g mature </a:t>
              </a:r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g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onad per female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56" name="Rectangle 55"/>
          <p:cNvSpPr/>
          <p:nvPr/>
        </p:nvSpPr>
        <p:spPr>
          <a:xfrm>
            <a:off x="3377957" y="3194418"/>
            <a:ext cx="54973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>
            <a:off x="6794627" y="2023923"/>
            <a:ext cx="320040" cy="320075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4107673" y="2422118"/>
            <a:ext cx="1315452" cy="461665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Pool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807231" y="2422119"/>
            <a:ext cx="1315452" cy="461665"/>
          </a:xfrm>
          <a:prstGeom prst="rect">
            <a:avLst/>
          </a:prstGeom>
          <a:solidFill>
            <a:schemeClr val="accent3">
              <a:alpha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Pool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68" name="Straight Arrow Connector 67"/>
          <p:cNvCxnSpPr/>
          <p:nvPr/>
        </p:nvCxnSpPr>
        <p:spPr>
          <a:xfrm flipH="1">
            <a:off x="5103085" y="2023940"/>
            <a:ext cx="320040" cy="320040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Left Bracket 70"/>
          <p:cNvSpPr/>
          <p:nvPr/>
        </p:nvSpPr>
        <p:spPr>
          <a:xfrm rot="16200000">
            <a:off x="6054775" y="1704816"/>
            <a:ext cx="218522" cy="2726871"/>
          </a:xfrm>
          <a:prstGeom prst="leftBracket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2" name="Straight Arrow Connector 71"/>
          <p:cNvCxnSpPr/>
          <p:nvPr/>
        </p:nvCxnSpPr>
        <p:spPr>
          <a:xfrm>
            <a:off x="6102029" y="3305295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oup 72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74" name="TextBox 73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6" name="TextBox 75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4382382" y="3820771"/>
            <a:ext cx="3385503" cy="616673"/>
            <a:chOff x="3657599" y="2285519"/>
            <a:chExt cx="3050713" cy="616673"/>
          </a:xfrm>
        </p:grpSpPr>
        <p:sp>
          <p:nvSpPr>
            <p:cNvPr id="108" name="Rectangle 107"/>
            <p:cNvSpPr/>
            <p:nvPr/>
          </p:nvSpPr>
          <p:spPr>
            <a:xfrm>
              <a:off x="3697033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Experimental crosses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977104" y="4586268"/>
            <a:ext cx="6139080" cy="707886"/>
            <a:chOff x="1983603" y="2879267"/>
            <a:chExt cx="6139080" cy="707886"/>
          </a:xfrm>
        </p:grpSpPr>
        <p:sp>
          <p:nvSpPr>
            <p:cNvPr id="111" name="TextBox 110"/>
            <p:cNvSpPr txBox="1"/>
            <p:nvPr/>
          </p:nvSpPr>
          <p:spPr>
            <a:xfrm>
              <a:off x="4107673" y="3002378"/>
              <a:ext cx="1315452" cy="461665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Pool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6807231" y="3002378"/>
              <a:ext cx="1315452" cy="461665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Pool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983603" y="2879267"/>
              <a:ext cx="201178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210,000 eggs per cross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1968668" y="5882890"/>
            <a:ext cx="6156057" cy="707886"/>
            <a:chOff x="2007825" y="4404490"/>
            <a:chExt cx="6156057" cy="707886"/>
          </a:xfrm>
        </p:grpSpPr>
        <p:sp>
          <p:nvSpPr>
            <p:cNvPr id="115" name="Rectangle 114"/>
            <p:cNvSpPr/>
            <p:nvPr/>
          </p:nvSpPr>
          <p:spPr>
            <a:xfrm>
              <a:off x="2007825" y="4404490"/>
              <a:ext cx="199542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200 </a:t>
              </a:r>
              <a:r>
                <a: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µ</a:t>
              </a:r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 sperm per cross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grpSp>
          <p:nvGrpSpPr>
            <p:cNvPr id="116" name="Group 115"/>
            <p:cNvGrpSpPr/>
            <p:nvPr/>
          </p:nvGrpSpPr>
          <p:grpSpPr>
            <a:xfrm>
              <a:off x="4133000" y="4527601"/>
              <a:ext cx="1321300" cy="461665"/>
              <a:chOff x="742287" y="3974539"/>
              <a:chExt cx="1321300" cy="461665"/>
            </a:xfrm>
          </p:grpSpPr>
          <p:sp>
            <p:nvSpPr>
              <p:cNvPr id="127" name="TextBox 126"/>
              <p:cNvSpPr txBox="1"/>
              <p:nvPr/>
            </p:nvSpPr>
            <p:spPr>
              <a:xfrm>
                <a:off x="742287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1</a:t>
                </a:r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970909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2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29" name="TextBox 128"/>
              <p:cNvSpPr txBox="1"/>
              <p:nvPr/>
            </p:nvSpPr>
            <p:spPr>
              <a:xfrm>
                <a:off x="1195845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3</a:t>
                </a:r>
              </a:p>
            </p:txBody>
          </p:sp>
          <p:sp>
            <p:nvSpPr>
              <p:cNvPr id="130" name="TextBox 129"/>
              <p:cNvSpPr txBox="1"/>
              <p:nvPr/>
            </p:nvSpPr>
            <p:spPr>
              <a:xfrm>
                <a:off x="1424467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4</a:t>
                </a:r>
              </a:p>
            </p:txBody>
          </p:sp>
          <p:sp>
            <p:nvSpPr>
              <p:cNvPr id="131" name="TextBox 130"/>
              <p:cNvSpPr txBox="1"/>
              <p:nvPr/>
            </p:nvSpPr>
            <p:spPr>
              <a:xfrm>
                <a:off x="1643223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5</a:t>
                </a:r>
              </a:p>
            </p:txBody>
          </p:sp>
          <p:sp>
            <p:nvSpPr>
              <p:cNvPr id="132" name="TextBox 131"/>
              <p:cNvSpPr txBox="1"/>
              <p:nvPr/>
            </p:nvSpPr>
            <p:spPr>
              <a:xfrm>
                <a:off x="1866124" y="3974539"/>
                <a:ext cx="197463" cy="461665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6</a:t>
                </a:r>
              </a:p>
            </p:txBody>
          </p:sp>
        </p:grpSp>
        <p:grpSp>
          <p:nvGrpSpPr>
            <p:cNvPr id="117" name="Group 116"/>
            <p:cNvGrpSpPr/>
            <p:nvPr/>
          </p:nvGrpSpPr>
          <p:grpSpPr>
            <a:xfrm>
              <a:off x="6850071" y="4527601"/>
              <a:ext cx="1313811" cy="461665"/>
              <a:chOff x="3547100" y="4131283"/>
              <a:chExt cx="1313811" cy="461665"/>
            </a:xfrm>
          </p:grpSpPr>
          <p:sp>
            <p:nvSpPr>
              <p:cNvPr id="118" name="TextBox 117"/>
              <p:cNvSpPr txBox="1"/>
              <p:nvPr/>
            </p:nvSpPr>
            <p:spPr>
              <a:xfrm>
                <a:off x="3547100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1</a:t>
                </a:r>
              </a:p>
            </p:txBody>
          </p:sp>
          <p:sp>
            <p:nvSpPr>
              <p:cNvPr id="122" name="TextBox 121"/>
              <p:cNvSpPr txBox="1"/>
              <p:nvPr/>
            </p:nvSpPr>
            <p:spPr>
              <a:xfrm>
                <a:off x="3768233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2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3993169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3</a:t>
                </a:r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4221791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4</a:t>
                </a:r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4440547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5</a:t>
                </a:r>
              </a:p>
            </p:txBody>
          </p:sp>
          <p:sp>
            <p:nvSpPr>
              <p:cNvPr id="126" name="TextBox 125"/>
              <p:cNvSpPr txBox="1"/>
              <p:nvPr/>
            </p:nvSpPr>
            <p:spPr>
              <a:xfrm>
                <a:off x="4663448" y="4131283"/>
                <a:ext cx="197463" cy="461665"/>
              </a:xfrm>
              <a:prstGeom prst="rect">
                <a:avLst/>
              </a:prstGeom>
              <a:solidFill>
                <a:schemeClr val="accent3">
                  <a:alpha val="80000"/>
                </a:schemeClr>
              </a:solidFill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6</a:t>
                </a:r>
              </a:p>
            </p:txBody>
          </p:sp>
        </p:grpSp>
      </p:grpSp>
      <p:grpSp>
        <p:nvGrpSpPr>
          <p:cNvPr id="133" name="Group 132"/>
          <p:cNvGrpSpPr/>
          <p:nvPr/>
        </p:nvGrpSpPr>
        <p:grpSpPr>
          <a:xfrm>
            <a:off x="5508598" y="5249293"/>
            <a:ext cx="1202849" cy="629034"/>
            <a:chOff x="5515097" y="3819875"/>
            <a:chExt cx="1202849" cy="629034"/>
          </a:xfrm>
        </p:grpSpPr>
        <p:cxnSp>
          <p:nvCxnSpPr>
            <p:cNvPr id="134" name="Straight Arrow Connector 133"/>
            <p:cNvCxnSpPr/>
            <p:nvPr/>
          </p:nvCxnSpPr>
          <p:spPr>
            <a:xfrm>
              <a:off x="5515097" y="3819875"/>
              <a:ext cx="1202849" cy="629034"/>
            </a:xfrm>
            <a:prstGeom prst="straightConnector1">
              <a:avLst/>
            </a:prstGeom>
            <a:ln w="381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 flipH="1">
              <a:off x="5578089" y="3819875"/>
              <a:ext cx="1139857" cy="629034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136" name="Group 135"/>
          <p:cNvGrpSpPr/>
          <p:nvPr/>
        </p:nvGrpSpPr>
        <p:grpSpPr>
          <a:xfrm>
            <a:off x="4753040" y="5314609"/>
            <a:ext cx="2699558" cy="542864"/>
            <a:chOff x="4792197" y="3819875"/>
            <a:chExt cx="2699558" cy="542864"/>
          </a:xfrm>
        </p:grpSpPr>
        <p:cxnSp>
          <p:nvCxnSpPr>
            <p:cNvPr id="137" name="Straight Arrow Connector 136"/>
            <p:cNvCxnSpPr/>
            <p:nvPr/>
          </p:nvCxnSpPr>
          <p:spPr>
            <a:xfrm>
              <a:off x="4792197" y="3819875"/>
              <a:ext cx="0" cy="542864"/>
            </a:xfrm>
            <a:prstGeom prst="straightConnector1">
              <a:avLst/>
            </a:prstGeom>
            <a:ln w="381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/>
            <p:nvPr/>
          </p:nvCxnSpPr>
          <p:spPr>
            <a:xfrm>
              <a:off x="7491755" y="3819875"/>
              <a:ext cx="0" cy="54286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637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397920" y="-42865"/>
            <a:ext cx="7317574" cy="6900864"/>
            <a:chOff x="2397920" y="-42865"/>
            <a:chExt cx="7317574" cy="690086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3" r="11455"/>
            <a:stretch/>
          </p:blipFill>
          <p:spPr>
            <a:xfrm>
              <a:off x="2600318" y="-1"/>
              <a:ext cx="7115176" cy="6858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200364" y="295689"/>
              <a:ext cx="7905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Adult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97920" y="3386137"/>
              <a:ext cx="5976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97933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Pediveliger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36745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79379" y="-42865"/>
              <a:ext cx="16359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Unfertilized egg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9246731" y="3047583"/>
            <a:ext cx="119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D-hinge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576580" y="817896"/>
            <a:ext cx="1385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Trocophore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9502619" y="1288394"/>
            <a:ext cx="2455541" cy="1303013"/>
            <a:chOff x="9573101" y="1288394"/>
            <a:chExt cx="2455541" cy="1303013"/>
          </a:xfrm>
        </p:grpSpPr>
        <p:grpSp>
          <p:nvGrpSpPr>
            <p:cNvPr id="47" name="Group 46"/>
            <p:cNvGrpSpPr/>
            <p:nvPr/>
          </p:nvGrpSpPr>
          <p:grpSpPr>
            <a:xfrm>
              <a:off x="9573101" y="1288394"/>
              <a:ext cx="2455541" cy="952480"/>
              <a:chOff x="9432136" y="4482227"/>
              <a:chExt cx="2486045" cy="1018462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9432136" y="4555983"/>
                <a:ext cx="2486045" cy="8885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Sperm inactive at pH &lt; 7.0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50" name="Rectangle 49"/>
            <p:cNvSpPr/>
            <p:nvPr/>
          </p:nvSpPr>
          <p:spPr>
            <a:xfrm>
              <a:off x="9887120" y="2252853"/>
              <a:ext cx="182225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Boulais et al. 2018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892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442913" cy="6872320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351973" y="1299321"/>
            <a:ext cx="5497316" cy="830997"/>
            <a:chOff x="3449947" y="5446809"/>
            <a:chExt cx="5497316" cy="830997"/>
          </a:xfrm>
        </p:grpSpPr>
        <p:sp>
          <p:nvSpPr>
            <p:cNvPr id="46" name="TextBox 45"/>
            <p:cNvSpPr txBox="1"/>
            <p:nvPr/>
          </p:nvSpPr>
          <p:spPr>
            <a:xfrm>
              <a:off x="3449947" y="5446809"/>
              <a:ext cx="1315452" cy="830997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ML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 = 6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631811" y="5446809"/>
              <a:ext cx="1315452" cy="830997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FA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843902" y="5446809"/>
              <a:ext cx="1315452" cy="830997"/>
            </a:xfrm>
            <a:prstGeom prst="rect">
              <a:avLst/>
            </a:prstGeom>
            <a:gradFill>
              <a:gsLst>
                <a:gs pos="13000">
                  <a:schemeClr val="accent3">
                    <a:alpha val="80000"/>
                  </a:schemeClr>
                </a:gs>
                <a:gs pos="94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MA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237857" y="5446809"/>
              <a:ext cx="1315452" cy="830997"/>
            </a:xfrm>
            <a:prstGeom prst="rect">
              <a:avLst/>
            </a:prstGeom>
            <a:gradFill>
              <a:gsLst>
                <a:gs pos="88000">
                  <a:schemeClr val="accent3">
                    <a:alpha val="80000"/>
                  </a:schemeClr>
                </a:gs>
                <a:gs pos="13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ML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3901808" y="484778"/>
            <a:ext cx="4397647" cy="616673"/>
            <a:chOff x="3657599" y="2285519"/>
            <a:chExt cx="3011279" cy="616673"/>
          </a:xfrm>
        </p:grpSpPr>
        <p:sp>
          <p:nvSpPr>
            <p:cNvPr id="51" name="Rectangle 50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Families by parental treatment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44" name="TextBox 43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3" name="TextBox 52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283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442913" cy="6872320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351973" y="1299321"/>
            <a:ext cx="5497316" cy="830997"/>
            <a:chOff x="3449947" y="5446809"/>
            <a:chExt cx="5497316" cy="830997"/>
          </a:xfrm>
        </p:grpSpPr>
        <p:sp>
          <p:nvSpPr>
            <p:cNvPr id="46" name="TextBox 45"/>
            <p:cNvSpPr txBox="1"/>
            <p:nvPr/>
          </p:nvSpPr>
          <p:spPr>
            <a:xfrm>
              <a:off x="3449947" y="5446809"/>
              <a:ext cx="1315452" cy="830997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ML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 = 6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631811" y="5446809"/>
              <a:ext cx="1315452" cy="830997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FA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843902" y="5446809"/>
              <a:ext cx="1315452" cy="830997"/>
            </a:xfrm>
            <a:prstGeom prst="rect">
              <a:avLst/>
            </a:prstGeom>
            <a:gradFill>
              <a:gsLst>
                <a:gs pos="13000">
                  <a:schemeClr val="accent3">
                    <a:alpha val="80000"/>
                  </a:schemeClr>
                </a:gs>
                <a:gs pos="94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MA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237857" y="5446809"/>
              <a:ext cx="1315452" cy="830997"/>
            </a:xfrm>
            <a:prstGeom prst="rect">
              <a:avLst/>
            </a:prstGeom>
            <a:gradFill>
              <a:gsLst>
                <a:gs pos="88000">
                  <a:schemeClr val="accent3">
                    <a:alpha val="80000"/>
                  </a:schemeClr>
                </a:gs>
                <a:gs pos="13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ML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3901808" y="484778"/>
            <a:ext cx="4397647" cy="616673"/>
            <a:chOff x="3657599" y="2285519"/>
            <a:chExt cx="3011279" cy="616673"/>
          </a:xfrm>
        </p:grpSpPr>
        <p:sp>
          <p:nvSpPr>
            <p:cNvPr id="51" name="Rectangle 50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Families by parental treatment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44" name="TextBox 43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3" name="TextBox 52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3901808" y="2892737"/>
            <a:ext cx="4397647" cy="616673"/>
            <a:chOff x="3657599" y="2285519"/>
            <a:chExt cx="3011279" cy="616673"/>
          </a:xfrm>
        </p:grpSpPr>
        <p:sp>
          <p:nvSpPr>
            <p:cNvPr id="56" name="Rectangle 55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Begin fertilization in 1L tripours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62" name="Straight Arrow Connector 61"/>
          <p:cNvCxnSpPr/>
          <p:nvPr/>
        </p:nvCxnSpPr>
        <p:spPr>
          <a:xfrm>
            <a:off x="6099342" y="2276583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78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442913" cy="6872320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351973" y="1299321"/>
            <a:ext cx="5497316" cy="830997"/>
            <a:chOff x="3449947" y="5446809"/>
            <a:chExt cx="5497316" cy="830997"/>
          </a:xfrm>
        </p:grpSpPr>
        <p:sp>
          <p:nvSpPr>
            <p:cNvPr id="46" name="TextBox 45"/>
            <p:cNvSpPr txBox="1"/>
            <p:nvPr/>
          </p:nvSpPr>
          <p:spPr>
            <a:xfrm>
              <a:off x="3449947" y="5446809"/>
              <a:ext cx="1315452" cy="830997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ML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 = 6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631811" y="5446809"/>
              <a:ext cx="1315452" cy="830997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FA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843902" y="5446809"/>
              <a:ext cx="1315452" cy="830997"/>
            </a:xfrm>
            <a:prstGeom prst="rect">
              <a:avLst/>
            </a:prstGeom>
            <a:gradFill>
              <a:gsLst>
                <a:gs pos="13000">
                  <a:schemeClr val="accent3">
                    <a:alpha val="80000"/>
                  </a:schemeClr>
                </a:gs>
                <a:gs pos="94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MA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237857" y="5446809"/>
              <a:ext cx="1315452" cy="830997"/>
            </a:xfrm>
            <a:prstGeom prst="rect">
              <a:avLst/>
            </a:prstGeom>
            <a:gradFill>
              <a:gsLst>
                <a:gs pos="88000">
                  <a:schemeClr val="accent3">
                    <a:alpha val="80000"/>
                  </a:schemeClr>
                </a:gs>
                <a:gs pos="13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ML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3901808" y="484778"/>
            <a:ext cx="4397647" cy="616673"/>
            <a:chOff x="3657599" y="2285519"/>
            <a:chExt cx="3011279" cy="616673"/>
          </a:xfrm>
        </p:grpSpPr>
        <p:sp>
          <p:nvSpPr>
            <p:cNvPr id="51" name="Rectangle 50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Families by parental treatment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44" name="TextBox 43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3" name="TextBox 52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3901808" y="2892737"/>
            <a:ext cx="4397647" cy="616673"/>
            <a:chOff x="3657599" y="2285519"/>
            <a:chExt cx="3011279" cy="616673"/>
          </a:xfrm>
        </p:grpSpPr>
        <p:sp>
          <p:nvSpPr>
            <p:cNvPr id="56" name="Rectangle 55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Begin fertilization in 1L tripours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62" name="Straight Arrow Connector 61"/>
          <p:cNvCxnSpPr/>
          <p:nvPr/>
        </p:nvCxnSpPr>
        <p:spPr>
          <a:xfrm>
            <a:off x="6099342" y="2276583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6099342" y="3652881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2788958" y="3655125"/>
            <a:ext cx="28808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Evidence of polar bodies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3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442913" cy="6872320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351973" y="1299321"/>
            <a:ext cx="5497316" cy="830997"/>
            <a:chOff x="3449947" y="5446809"/>
            <a:chExt cx="5497316" cy="830997"/>
          </a:xfrm>
        </p:grpSpPr>
        <p:sp>
          <p:nvSpPr>
            <p:cNvPr id="46" name="TextBox 45"/>
            <p:cNvSpPr txBox="1"/>
            <p:nvPr/>
          </p:nvSpPr>
          <p:spPr>
            <a:xfrm>
              <a:off x="3449947" y="5446809"/>
              <a:ext cx="1315452" cy="830997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ML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 = 6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631811" y="5446809"/>
              <a:ext cx="1315452" cy="830997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FA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843902" y="5446809"/>
              <a:ext cx="1315452" cy="830997"/>
            </a:xfrm>
            <a:prstGeom prst="rect">
              <a:avLst/>
            </a:prstGeom>
            <a:gradFill>
              <a:gsLst>
                <a:gs pos="13000">
                  <a:schemeClr val="accent3">
                    <a:alpha val="80000"/>
                  </a:schemeClr>
                </a:gs>
                <a:gs pos="94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MA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237857" y="5446809"/>
              <a:ext cx="1315452" cy="830997"/>
            </a:xfrm>
            <a:prstGeom prst="rect">
              <a:avLst/>
            </a:prstGeom>
            <a:gradFill>
              <a:gsLst>
                <a:gs pos="88000">
                  <a:schemeClr val="accent3">
                    <a:alpha val="80000"/>
                  </a:schemeClr>
                </a:gs>
                <a:gs pos="13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ML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3901808" y="484778"/>
            <a:ext cx="4397647" cy="616673"/>
            <a:chOff x="3657599" y="2285519"/>
            <a:chExt cx="3011279" cy="616673"/>
          </a:xfrm>
        </p:grpSpPr>
        <p:sp>
          <p:nvSpPr>
            <p:cNvPr id="51" name="Rectangle 50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Families by parental treatment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44" name="TextBox 43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3" name="TextBox 52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3901808" y="2892737"/>
            <a:ext cx="4397647" cy="616673"/>
            <a:chOff x="3657599" y="2285519"/>
            <a:chExt cx="3011279" cy="616673"/>
          </a:xfrm>
        </p:grpSpPr>
        <p:sp>
          <p:nvSpPr>
            <p:cNvPr id="56" name="Rectangle 55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Begin fertilization in 1L tripours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4116992" y="4239171"/>
            <a:ext cx="3967278" cy="616673"/>
            <a:chOff x="3657599" y="2285519"/>
            <a:chExt cx="3011279" cy="616673"/>
          </a:xfrm>
        </p:grpSpPr>
        <p:sp>
          <p:nvSpPr>
            <p:cNvPr id="59" name="Rectangle 5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Transfer to 5 gallon buckets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62" name="Straight Arrow Connector 61"/>
          <p:cNvCxnSpPr/>
          <p:nvPr/>
        </p:nvCxnSpPr>
        <p:spPr>
          <a:xfrm>
            <a:off x="6099342" y="2276583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6099342" y="3652881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2788958" y="3655125"/>
            <a:ext cx="28808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Evidence of polar bodies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69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442913" cy="6872320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351973" y="1299321"/>
            <a:ext cx="5497316" cy="830997"/>
            <a:chOff x="3449947" y="5446809"/>
            <a:chExt cx="5497316" cy="830997"/>
          </a:xfrm>
        </p:grpSpPr>
        <p:sp>
          <p:nvSpPr>
            <p:cNvPr id="46" name="TextBox 45"/>
            <p:cNvSpPr txBox="1"/>
            <p:nvPr/>
          </p:nvSpPr>
          <p:spPr>
            <a:xfrm>
              <a:off x="3449947" y="5446809"/>
              <a:ext cx="1315452" cy="830997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ML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 = 6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631811" y="5446809"/>
              <a:ext cx="1315452" cy="830997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FA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843902" y="5446809"/>
              <a:ext cx="1315452" cy="830997"/>
            </a:xfrm>
            <a:prstGeom prst="rect">
              <a:avLst/>
            </a:prstGeom>
            <a:gradFill>
              <a:gsLst>
                <a:gs pos="13000">
                  <a:schemeClr val="accent3">
                    <a:alpha val="80000"/>
                  </a:schemeClr>
                </a:gs>
                <a:gs pos="94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MA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237857" y="5446809"/>
              <a:ext cx="1315452" cy="830997"/>
            </a:xfrm>
            <a:prstGeom prst="rect">
              <a:avLst/>
            </a:prstGeom>
            <a:gradFill>
              <a:gsLst>
                <a:gs pos="88000">
                  <a:schemeClr val="accent3">
                    <a:alpha val="80000"/>
                  </a:schemeClr>
                </a:gs>
                <a:gs pos="13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ML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3901808" y="484778"/>
            <a:ext cx="4397647" cy="616673"/>
            <a:chOff x="3657599" y="2285519"/>
            <a:chExt cx="3011279" cy="616673"/>
          </a:xfrm>
        </p:grpSpPr>
        <p:sp>
          <p:nvSpPr>
            <p:cNvPr id="51" name="Rectangle 50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Families by parental treatment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44" name="TextBox 43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3" name="TextBox 52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3901808" y="2892737"/>
            <a:ext cx="4397647" cy="616673"/>
            <a:chOff x="3657599" y="2285519"/>
            <a:chExt cx="3011279" cy="616673"/>
          </a:xfrm>
        </p:grpSpPr>
        <p:sp>
          <p:nvSpPr>
            <p:cNvPr id="56" name="Rectangle 55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Begin fertilization in 1L tripours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4116992" y="4239171"/>
            <a:ext cx="3967278" cy="616673"/>
            <a:chOff x="3657599" y="2285519"/>
            <a:chExt cx="3011279" cy="616673"/>
          </a:xfrm>
        </p:grpSpPr>
        <p:sp>
          <p:nvSpPr>
            <p:cNvPr id="59" name="Rectangle 5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Transfer to 5 gallon buckets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62" name="Straight Arrow Connector 61"/>
          <p:cNvCxnSpPr/>
          <p:nvPr/>
        </p:nvCxnSpPr>
        <p:spPr>
          <a:xfrm>
            <a:off x="6099342" y="2276583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6099342" y="3652881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6099342" y="5019531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2788958" y="3655125"/>
            <a:ext cx="28808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Evidence of polar bodies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2768343" y="5021775"/>
            <a:ext cx="29220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18 hours post fertilization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65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442913" cy="6872320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351973" y="1299321"/>
            <a:ext cx="5497316" cy="830997"/>
            <a:chOff x="3449947" y="5446809"/>
            <a:chExt cx="5497316" cy="830997"/>
          </a:xfrm>
        </p:grpSpPr>
        <p:sp>
          <p:nvSpPr>
            <p:cNvPr id="46" name="TextBox 45"/>
            <p:cNvSpPr txBox="1"/>
            <p:nvPr/>
          </p:nvSpPr>
          <p:spPr>
            <a:xfrm>
              <a:off x="3449947" y="5446809"/>
              <a:ext cx="1315452" cy="830997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ML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 = 6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631811" y="5446809"/>
              <a:ext cx="1315452" cy="830997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FA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843902" y="5446809"/>
              <a:ext cx="1315452" cy="830997"/>
            </a:xfrm>
            <a:prstGeom prst="rect">
              <a:avLst/>
            </a:prstGeom>
            <a:gradFill>
              <a:gsLst>
                <a:gs pos="13000">
                  <a:schemeClr val="accent3">
                    <a:alpha val="80000"/>
                  </a:schemeClr>
                </a:gs>
                <a:gs pos="94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FL x MA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237857" y="5446809"/>
              <a:ext cx="1315452" cy="830997"/>
            </a:xfrm>
            <a:prstGeom prst="rect">
              <a:avLst/>
            </a:prstGeom>
            <a:gradFill>
              <a:gsLst>
                <a:gs pos="88000">
                  <a:schemeClr val="accent3">
                    <a:alpha val="80000"/>
                  </a:schemeClr>
                </a:gs>
                <a:gs pos="13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 x ML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</a:t>
              </a:r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= 6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3901808" y="484778"/>
            <a:ext cx="4397647" cy="616673"/>
            <a:chOff x="3657599" y="2285519"/>
            <a:chExt cx="3011279" cy="616673"/>
          </a:xfrm>
        </p:grpSpPr>
        <p:sp>
          <p:nvSpPr>
            <p:cNvPr id="51" name="Rectangle 50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Families by parental treatment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44" name="TextBox 43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3" name="TextBox 52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3901808" y="2892737"/>
            <a:ext cx="4397647" cy="616673"/>
            <a:chOff x="3657599" y="2285519"/>
            <a:chExt cx="3011279" cy="616673"/>
          </a:xfrm>
        </p:grpSpPr>
        <p:sp>
          <p:nvSpPr>
            <p:cNvPr id="56" name="Rectangle 55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Begin fertilization in 1L tripours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4116992" y="4239171"/>
            <a:ext cx="3967278" cy="616673"/>
            <a:chOff x="3657599" y="2285519"/>
            <a:chExt cx="3011279" cy="616673"/>
          </a:xfrm>
        </p:grpSpPr>
        <p:sp>
          <p:nvSpPr>
            <p:cNvPr id="59" name="Rectangle 58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Transfer to 5 gallon buckets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62" name="Straight Arrow Connector 61"/>
          <p:cNvCxnSpPr/>
          <p:nvPr/>
        </p:nvCxnSpPr>
        <p:spPr>
          <a:xfrm>
            <a:off x="6099342" y="2276583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6099342" y="3652881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/>
          <p:cNvGrpSpPr/>
          <p:nvPr/>
        </p:nvGrpSpPr>
        <p:grpSpPr>
          <a:xfrm>
            <a:off x="4116992" y="5585605"/>
            <a:ext cx="3967278" cy="616673"/>
            <a:chOff x="3657599" y="2285519"/>
            <a:chExt cx="3011279" cy="616673"/>
          </a:xfrm>
        </p:grpSpPr>
        <p:sp>
          <p:nvSpPr>
            <p:cNvPr id="65" name="Rectangle 64"/>
            <p:cNvSpPr/>
            <p:nvPr/>
          </p:nvSpPr>
          <p:spPr>
            <a:xfrm>
              <a:off x="3657599" y="2285519"/>
              <a:ext cx="3011279" cy="616673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3657599" y="2359275"/>
              <a:ext cx="301127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Count D-hinge larvae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cxnSp>
        <p:nvCxnSpPr>
          <p:cNvPr id="67" name="Straight Arrow Connector 66"/>
          <p:cNvCxnSpPr/>
          <p:nvPr/>
        </p:nvCxnSpPr>
        <p:spPr>
          <a:xfrm>
            <a:off x="6099342" y="5019531"/>
            <a:ext cx="2578" cy="40459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2788958" y="3655125"/>
            <a:ext cx="28808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Evidence of polar bodies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2768343" y="5021775"/>
            <a:ext cx="29220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18 hours post fertilization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116991" y="5563713"/>
            <a:ext cx="3967279" cy="638565"/>
          </a:xfrm>
          <a:prstGeom prst="rect">
            <a:avLst/>
          </a:prstGeom>
          <a:noFill/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796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/>
          <p:cNvSpPr/>
          <p:nvPr/>
        </p:nvSpPr>
        <p:spPr>
          <a:xfrm rot="16200000">
            <a:off x="-2065460" y="3533091"/>
            <a:ext cx="59276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Proportion live larvae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058760" y="1707419"/>
            <a:ext cx="618250" cy="4903809"/>
            <a:chOff x="773008" y="1707419"/>
            <a:chExt cx="618250" cy="4903809"/>
          </a:xfrm>
        </p:grpSpPr>
        <p:grpSp>
          <p:nvGrpSpPr>
            <p:cNvPr id="75" name="Group 74"/>
            <p:cNvGrpSpPr/>
            <p:nvPr/>
          </p:nvGrpSpPr>
          <p:grpSpPr>
            <a:xfrm>
              <a:off x="773008" y="6211118"/>
              <a:ext cx="618250" cy="400110"/>
              <a:chOff x="1463620" y="5699757"/>
              <a:chExt cx="618250" cy="40011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1971645" y="5899813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tangle 58"/>
              <p:cNvSpPr/>
              <p:nvPr/>
            </p:nvSpPr>
            <p:spPr>
              <a:xfrm>
                <a:off x="1463620" y="5699757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0.2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788439" y="5085194"/>
              <a:ext cx="602819" cy="400110"/>
              <a:chOff x="1479051" y="4789518"/>
              <a:chExt cx="602819" cy="400110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>
                <a:off x="1971645" y="499191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 59"/>
              <p:cNvSpPr/>
              <p:nvPr/>
            </p:nvSpPr>
            <p:spPr>
              <a:xfrm>
                <a:off x="1479051" y="47895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0.4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773008" y="3959269"/>
              <a:ext cx="618250" cy="400110"/>
              <a:chOff x="1463620" y="3880318"/>
              <a:chExt cx="618250" cy="40011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1971645" y="408402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Rectangle 60"/>
              <p:cNvSpPr/>
              <p:nvPr/>
            </p:nvSpPr>
            <p:spPr>
              <a:xfrm>
                <a:off x="1463620" y="38803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0.6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787707" y="2833344"/>
              <a:ext cx="603551" cy="400110"/>
              <a:chOff x="1478319" y="2972423"/>
              <a:chExt cx="603551" cy="40011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1971645" y="317612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/>
              <p:cNvSpPr/>
              <p:nvPr/>
            </p:nvSpPr>
            <p:spPr>
              <a:xfrm>
                <a:off x="1478319" y="2972423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0.8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787707" y="1707419"/>
              <a:ext cx="603551" cy="400110"/>
              <a:chOff x="1478319" y="2062704"/>
              <a:chExt cx="603551" cy="400110"/>
            </a:xfrm>
          </p:grpSpPr>
          <p:cxnSp>
            <p:nvCxnSpPr>
              <p:cNvPr id="66" name="Straight Connector 65"/>
              <p:cNvCxnSpPr/>
              <p:nvPr/>
            </p:nvCxnSpPr>
            <p:spPr>
              <a:xfrm>
                <a:off x="1971645" y="226823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Rectangle 62"/>
              <p:cNvSpPr/>
              <p:nvPr/>
            </p:nvSpPr>
            <p:spPr>
              <a:xfrm>
                <a:off x="1478319" y="2062704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1.0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032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7" name="Group 76"/>
          <p:cNvGrpSpPr/>
          <p:nvPr/>
        </p:nvGrpSpPr>
        <p:grpSpPr>
          <a:xfrm>
            <a:off x="1962655" y="3418643"/>
            <a:ext cx="1787838" cy="1694185"/>
            <a:chOff x="1962655" y="3418643"/>
            <a:chExt cx="1787838" cy="1694185"/>
          </a:xfrm>
        </p:grpSpPr>
        <p:sp>
          <p:nvSpPr>
            <p:cNvPr id="44" name="TextBox 43"/>
            <p:cNvSpPr txBox="1"/>
            <p:nvPr/>
          </p:nvSpPr>
          <p:spPr>
            <a:xfrm>
              <a:off x="1962655" y="3418643"/>
              <a:ext cx="1782522" cy="1148041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1962655" y="4297381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2398109" y="5107512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2853410" y="4587948"/>
              <a:ext cx="0" cy="52488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ectangle 51"/>
          <p:cNvSpPr/>
          <p:nvPr/>
        </p:nvSpPr>
        <p:spPr>
          <a:xfrm rot="16200000">
            <a:off x="-2065460" y="3533091"/>
            <a:ext cx="59276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Proportion live larvae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058760" y="1707419"/>
            <a:ext cx="618250" cy="4903809"/>
            <a:chOff x="773008" y="1707419"/>
            <a:chExt cx="618250" cy="4903809"/>
          </a:xfrm>
        </p:grpSpPr>
        <p:grpSp>
          <p:nvGrpSpPr>
            <p:cNvPr id="75" name="Group 74"/>
            <p:cNvGrpSpPr/>
            <p:nvPr/>
          </p:nvGrpSpPr>
          <p:grpSpPr>
            <a:xfrm>
              <a:off x="773008" y="6211118"/>
              <a:ext cx="618250" cy="400110"/>
              <a:chOff x="1463620" y="5699757"/>
              <a:chExt cx="618250" cy="40011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1971645" y="5899813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tangle 58"/>
              <p:cNvSpPr/>
              <p:nvPr/>
            </p:nvSpPr>
            <p:spPr>
              <a:xfrm>
                <a:off x="1463620" y="5699757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0.2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788439" y="5085194"/>
              <a:ext cx="602819" cy="400110"/>
              <a:chOff x="1479051" y="4789518"/>
              <a:chExt cx="602819" cy="400110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>
                <a:off x="1971645" y="499191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 59"/>
              <p:cNvSpPr/>
              <p:nvPr/>
            </p:nvSpPr>
            <p:spPr>
              <a:xfrm>
                <a:off x="1479051" y="47895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0.4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773008" y="3959269"/>
              <a:ext cx="618250" cy="400110"/>
              <a:chOff x="1463620" y="3880318"/>
              <a:chExt cx="618250" cy="40011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1971645" y="408402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Rectangle 60"/>
              <p:cNvSpPr/>
              <p:nvPr/>
            </p:nvSpPr>
            <p:spPr>
              <a:xfrm>
                <a:off x="1463620" y="38803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0.6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787707" y="2833344"/>
              <a:ext cx="603551" cy="400110"/>
              <a:chOff x="1478319" y="2972423"/>
              <a:chExt cx="603551" cy="40011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1971645" y="317612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/>
              <p:cNvSpPr/>
              <p:nvPr/>
            </p:nvSpPr>
            <p:spPr>
              <a:xfrm>
                <a:off x="1478319" y="2972423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0.8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787707" y="1707419"/>
              <a:ext cx="603551" cy="400110"/>
              <a:chOff x="1478319" y="2062704"/>
              <a:chExt cx="603551" cy="400110"/>
            </a:xfrm>
          </p:grpSpPr>
          <p:cxnSp>
            <p:nvCxnSpPr>
              <p:cNvPr id="66" name="Straight Connector 65"/>
              <p:cNvCxnSpPr/>
              <p:nvPr/>
            </p:nvCxnSpPr>
            <p:spPr>
              <a:xfrm>
                <a:off x="1971645" y="226823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Rectangle 62"/>
              <p:cNvSpPr/>
              <p:nvPr/>
            </p:nvSpPr>
            <p:spPr>
              <a:xfrm>
                <a:off x="1478319" y="2062704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1.0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  <p:grpSp>
        <p:nvGrpSpPr>
          <p:cNvPr id="97" name="Group 96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98" name="TextBox 97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0" name="TextBox 99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02" name="Rectangle 101"/>
          <p:cNvSpPr/>
          <p:nvPr/>
        </p:nvSpPr>
        <p:spPr>
          <a:xfrm>
            <a:off x="1965313" y="746473"/>
            <a:ext cx="17825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Ambient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Ambient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310251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66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7" name="Group 76"/>
          <p:cNvGrpSpPr/>
          <p:nvPr/>
        </p:nvGrpSpPr>
        <p:grpSpPr>
          <a:xfrm>
            <a:off x="1962655" y="3418643"/>
            <a:ext cx="1787838" cy="1694185"/>
            <a:chOff x="1962655" y="3418643"/>
            <a:chExt cx="1787838" cy="1694185"/>
          </a:xfrm>
        </p:grpSpPr>
        <p:sp>
          <p:nvSpPr>
            <p:cNvPr id="44" name="TextBox 43"/>
            <p:cNvSpPr txBox="1"/>
            <p:nvPr/>
          </p:nvSpPr>
          <p:spPr>
            <a:xfrm>
              <a:off x="1962655" y="3418643"/>
              <a:ext cx="1782522" cy="1148041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1962655" y="4297381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2398109" y="5107512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2853410" y="4587948"/>
              <a:ext cx="0" cy="52488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ectangle 51"/>
          <p:cNvSpPr/>
          <p:nvPr/>
        </p:nvSpPr>
        <p:spPr>
          <a:xfrm rot="16200000">
            <a:off x="-2065460" y="3533091"/>
            <a:ext cx="59276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Proportion live larvae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058760" y="1707419"/>
            <a:ext cx="618250" cy="4903809"/>
            <a:chOff x="773008" y="1707419"/>
            <a:chExt cx="618250" cy="4903809"/>
          </a:xfrm>
        </p:grpSpPr>
        <p:grpSp>
          <p:nvGrpSpPr>
            <p:cNvPr id="75" name="Group 74"/>
            <p:cNvGrpSpPr/>
            <p:nvPr/>
          </p:nvGrpSpPr>
          <p:grpSpPr>
            <a:xfrm>
              <a:off x="773008" y="6211118"/>
              <a:ext cx="618250" cy="400110"/>
              <a:chOff x="1463620" y="5699757"/>
              <a:chExt cx="618250" cy="40011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1971645" y="5899813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tangle 58"/>
              <p:cNvSpPr/>
              <p:nvPr/>
            </p:nvSpPr>
            <p:spPr>
              <a:xfrm>
                <a:off x="1463620" y="5699757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0.2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788439" y="5085194"/>
              <a:ext cx="602819" cy="400110"/>
              <a:chOff x="1479051" y="4789518"/>
              <a:chExt cx="602819" cy="400110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>
                <a:off x="1971645" y="499191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 59"/>
              <p:cNvSpPr/>
              <p:nvPr/>
            </p:nvSpPr>
            <p:spPr>
              <a:xfrm>
                <a:off x="1479051" y="47895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0.4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773008" y="3959269"/>
              <a:ext cx="618250" cy="400110"/>
              <a:chOff x="1463620" y="3880318"/>
              <a:chExt cx="618250" cy="40011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1971645" y="408402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Rectangle 60"/>
              <p:cNvSpPr/>
              <p:nvPr/>
            </p:nvSpPr>
            <p:spPr>
              <a:xfrm>
                <a:off x="1463620" y="38803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0.6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787707" y="2833344"/>
              <a:ext cx="603551" cy="400110"/>
              <a:chOff x="1478319" y="2972423"/>
              <a:chExt cx="603551" cy="40011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1971645" y="317612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/>
              <p:cNvSpPr/>
              <p:nvPr/>
            </p:nvSpPr>
            <p:spPr>
              <a:xfrm>
                <a:off x="1478319" y="2972423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0.8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787707" y="1707419"/>
              <a:ext cx="603551" cy="400110"/>
              <a:chOff x="1478319" y="2062704"/>
              <a:chExt cx="603551" cy="400110"/>
            </a:xfrm>
          </p:grpSpPr>
          <p:cxnSp>
            <p:nvCxnSpPr>
              <p:cNvPr id="66" name="Straight Connector 65"/>
              <p:cNvCxnSpPr/>
              <p:nvPr/>
            </p:nvCxnSpPr>
            <p:spPr>
              <a:xfrm>
                <a:off x="1971645" y="226823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Rectangle 62"/>
              <p:cNvSpPr/>
              <p:nvPr/>
            </p:nvSpPr>
            <p:spPr>
              <a:xfrm>
                <a:off x="1478319" y="2062704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1.0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  <p:grpSp>
        <p:nvGrpSpPr>
          <p:cNvPr id="80" name="Group 79"/>
          <p:cNvGrpSpPr/>
          <p:nvPr/>
        </p:nvGrpSpPr>
        <p:grpSpPr>
          <a:xfrm>
            <a:off x="4201270" y="1851801"/>
            <a:ext cx="1787838" cy="3712658"/>
            <a:chOff x="4201270" y="1851801"/>
            <a:chExt cx="1787838" cy="3712658"/>
          </a:xfrm>
        </p:grpSpPr>
        <p:sp>
          <p:nvSpPr>
            <p:cNvPr id="81" name="TextBox 80"/>
            <p:cNvSpPr txBox="1"/>
            <p:nvPr/>
          </p:nvSpPr>
          <p:spPr>
            <a:xfrm>
              <a:off x="4204877" y="1966855"/>
              <a:ext cx="1782888" cy="2706624"/>
            </a:xfrm>
            <a:prstGeom prst="rect">
              <a:avLst/>
            </a:prstGeom>
            <a:gradFill>
              <a:gsLst>
                <a:gs pos="86000">
                  <a:schemeClr val="accent3">
                    <a:alpha val="80000"/>
                  </a:schemeClr>
                </a:gs>
                <a:gs pos="16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>
            <a:xfrm>
              <a:off x="4201270" y="4365739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4645889" y="185180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4642989" y="5564459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5098550" y="4672900"/>
              <a:ext cx="0" cy="8692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095159" y="1875615"/>
              <a:ext cx="1162" cy="9124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98" name="TextBox 97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0" name="TextBox 99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02" name="Rectangle 101"/>
          <p:cNvSpPr/>
          <p:nvPr/>
        </p:nvSpPr>
        <p:spPr>
          <a:xfrm>
            <a:off x="1965313" y="746473"/>
            <a:ext cx="17825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Ambient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Ambient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4201942" y="746473"/>
            <a:ext cx="17864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Ambient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Low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310251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548866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13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7" name="Group 76"/>
          <p:cNvGrpSpPr/>
          <p:nvPr/>
        </p:nvGrpSpPr>
        <p:grpSpPr>
          <a:xfrm>
            <a:off x="1962655" y="3418643"/>
            <a:ext cx="1787838" cy="1694185"/>
            <a:chOff x="1962655" y="3418643"/>
            <a:chExt cx="1787838" cy="1694185"/>
          </a:xfrm>
        </p:grpSpPr>
        <p:sp>
          <p:nvSpPr>
            <p:cNvPr id="44" name="TextBox 43"/>
            <p:cNvSpPr txBox="1"/>
            <p:nvPr/>
          </p:nvSpPr>
          <p:spPr>
            <a:xfrm>
              <a:off x="1962655" y="3418643"/>
              <a:ext cx="1782522" cy="1148041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1962655" y="4297381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2398109" y="5107512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2853410" y="4587948"/>
              <a:ext cx="0" cy="52488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ectangle 51"/>
          <p:cNvSpPr/>
          <p:nvPr/>
        </p:nvSpPr>
        <p:spPr>
          <a:xfrm rot="16200000">
            <a:off x="-2065460" y="3533091"/>
            <a:ext cx="59276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Proportion live larvae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058760" y="1707419"/>
            <a:ext cx="618250" cy="4903809"/>
            <a:chOff x="773008" y="1707419"/>
            <a:chExt cx="618250" cy="4903809"/>
          </a:xfrm>
        </p:grpSpPr>
        <p:grpSp>
          <p:nvGrpSpPr>
            <p:cNvPr id="75" name="Group 74"/>
            <p:cNvGrpSpPr/>
            <p:nvPr/>
          </p:nvGrpSpPr>
          <p:grpSpPr>
            <a:xfrm>
              <a:off x="773008" y="6211118"/>
              <a:ext cx="618250" cy="400110"/>
              <a:chOff x="1463620" y="5699757"/>
              <a:chExt cx="618250" cy="40011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1971645" y="5899813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tangle 58"/>
              <p:cNvSpPr/>
              <p:nvPr/>
            </p:nvSpPr>
            <p:spPr>
              <a:xfrm>
                <a:off x="1463620" y="5699757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0.2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788439" y="5085194"/>
              <a:ext cx="602819" cy="400110"/>
              <a:chOff x="1479051" y="4789518"/>
              <a:chExt cx="602819" cy="400110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>
                <a:off x="1971645" y="499191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 59"/>
              <p:cNvSpPr/>
              <p:nvPr/>
            </p:nvSpPr>
            <p:spPr>
              <a:xfrm>
                <a:off x="1479051" y="47895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0.4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773008" y="3959269"/>
              <a:ext cx="618250" cy="400110"/>
              <a:chOff x="1463620" y="3880318"/>
              <a:chExt cx="618250" cy="40011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1971645" y="408402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Rectangle 60"/>
              <p:cNvSpPr/>
              <p:nvPr/>
            </p:nvSpPr>
            <p:spPr>
              <a:xfrm>
                <a:off x="1463620" y="38803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0.6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787707" y="2833344"/>
              <a:ext cx="603551" cy="400110"/>
              <a:chOff x="1478319" y="2972423"/>
              <a:chExt cx="603551" cy="40011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1971645" y="317612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/>
              <p:cNvSpPr/>
              <p:nvPr/>
            </p:nvSpPr>
            <p:spPr>
              <a:xfrm>
                <a:off x="1478319" y="2972423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0.8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787707" y="1707419"/>
              <a:ext cx="603551" cy="400110"/>
              <a:chOff x="1478319" y="2062704"/>
              <a:chExt cx="603551" cy="400110"/>
            </a:xfrm>
          </p:grpSpPr>
          <p:cxnSp>
            <p:nvCxnSpPr>
              <p:cNvPr id="66" name="Straight Connector 65"/>
              <p:cNvCxnSpPr/>
              <p:nvPr/>
            </p:nvCxnSpPr>
            <p:spPr>
              <a:xfrm>
                <a:off x="1971645" y="226823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Rectangle 62"/>
              <p:cNvSpPr/>
              <p:nvPr/>
            </p:nvSpPr>
            <p:spPr>
              <a:xfrm>
                <a:off x="1478319" y="2062704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1.0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  <p:grpSp>
        <p:nvGrpSpPr>
          <p:cNvPr id="56" name="Group 55"/>
          <p:cNvGrpSpPr/>
          <p:nvPr/>
        </p:nvGrpSpPr>
        <p:grpSpPr>
          <a:xfrm>
            <a:off x="6438014" y="3870251"/>
            <a:ext cx="1793154" cy="2651126"/>
            <a:chOff x="6438014" y="3870251"/>
            <a:chExt cx="1793154" cy="2651126"/>
          </a:xfrm>
        </p:grpSpPr>
        <p:sp>
          <p:nvSpPr>
            <p:cNvPr id="57" name="TextBox 56"/>
            <p:cNvSpPr txBox="1"/>
            <p:nvPr/>
          </p:nvSpPr>
          <p:spPr>
            <a:xfrm>
              <a:off x="6443330" y="4832508"/>
              <a:ext cx="1787838" cy="913707"/>
            </a:xfrm>
            <a:prstGeom prst="rect">
              <a:avLst/>
            </a:prstGeom>
            <a:gradFill>
              <a:gsLst>
                <a:gs pos="20000">
                  <a:schemeClr val="accent3">
                    <a:alpha val="80000"/>
                    <a:lumMod val="100000"/>
                  </a:schemeClr>
                </a:gs>
                <a:gs pos="88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58" name="Straight Connector 57"/>
            <p:cNvCxnSpPr/>
            <p:nvPr/>
          </p:nvCxnSpPr>
          <p:spPr>
            <a:xfrm>
              <a:off x="6438014" y="5211516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6881684" y="387025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6878784" y="6521377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7328769" y="5774002"/>
              <a:ext cx="0" cy="731427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7330954" y="3887256"/>
              <a:ext cx="6295" cy="945252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/>
          <p:cNvGrpSpPr/>
          <p:nvPr/>
        </p:nvGrpSpPr>
        <p:grpSpPr>
          <a:xfrm>
            <a:off x="4201270" y="1851801"/>
            <a:ext cx="1787838" cy="3712658"/>
            <a:chOff x="4201270" y="1851801"/>
            <a:chExt cx="1787838" cy="3712658"/>
          </a:xfrm>
        </p:grpSpPr>
        <p:sp>
          <p:nvSpPr>
            <p:cNvPr id="81" name="TextBox 80"/>
            <p:cNvSpPr txBox="1"/>
            <p:nvPr/>
          </p:nvSpPr>
          <p:spPr>
            <a:xfrm>
              <a:off x="4204877" y="1966855"/>
              <a:ext cx="1782888" cy="2706624"/>
            </a:xfrm>
            <a:prstGeom prst="rect">
              <a:avLst/>
            </a:prstGeom>
            <a:gradFill>
              <a:gsLst>
                <a:gs pos="86000">
                  <a:schemeClr val="accent3">
                    <a:alpha val="80000"/>
                  </a:schemeClr>
                </a:gs>
                <a:gs pos="16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>
            <a:xfrm>
              <a:off x="4201270" y="4365739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4645889" y="185180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4642989" y="5564459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5098550" y="4672900"/>
              <a:ext cx="0" cy="8692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095159" y="1875615"/>
              <a:ext cx="1162" cy="9124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98" name="TextBox 97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0" name="TextBox 99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02" name="Rectangle 101"/>
          <p:cNvSpPr/>
          <p:nvPr/>
        </p:nvSpPr>
        <p:spPr>
          <a:xfrm>
            <a:off x="1965313" y="746473"/>
            <a:ext cx="17825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Ambient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Ambient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6443331" y="746473"/>
            <a:ext cx="178252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Low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Ambient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4201942" y="746473"/>
            <a:ext cx="17864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Ambient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Low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310251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548866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6788268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312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397920" y="-42865"/>
            <a:ext cx="7317574" cy="6900864"/>
            <a:chOff x="2397920" y="-42865"/>
            <a:chExt cx="7317574" cy="690086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3" r="11455"/>
            <a:stretch/>
          </p:blipFill>
          <p:spPr>
            <a:xfrm>
              <a:off x="2600318" y="-1"/>
              <a:ext cx="7115176" cy="6858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200364" y="295689"/>
              <a:ext cx="7905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Adult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97920" y="3386137"/>
              <a:ext cx="5976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97933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Pediveliger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36745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79379" y="-42865"/>
              <a:ext cx="16359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Unfertilized egg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9246731" y="3047583"/>
            <a:ext cx="119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D-hinge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576580" y="817896"/>
            <a:ext cx="1385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Trocophore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510008" y="4368518"/>
            <a:ext cx="2440763" cy="1602405"/>
            <a:chOff x="9432136" y="4368518"/>
            <a:chExt cx="2440763" cy="1602405"/>
          </a:xfrm>
        </p:grpSpPr>
        <p:grpSp>
          <p:nvGrpSpPr>
            <p:cNvPr id="29" name="Group 28"/>
            <p:cNvGrpSpPr/>
            <p:nvPr/>
          </p:nvGrpSpPr>
          <p:grpSpPr>
            <a:xfrm>
              <a:off x="9432136" y="4368518"/>
              <a:ext cx="2440763" cy="1018462"/>
              <a:chOff x="9432136" y="4482227"/>
              <a:chExt cx="2486045" cy="101846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9432136" y="4555983"/>
                <a:ext cx="2486045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Developmental delays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46" name="Rectangle 45"/>
            <p:cNvSpPr/>
            <p:nvPr/>
          </p:nvSpPr>
          <p:spPr>
            <a:xfrm>
              <a:off x="9432137" y="5386148"/>
              <a:ext cx="244076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Timmins-Schiffman et al. 2012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9502619" y="1288394"/>
            <a:ext cx="2455541" cy="1303013"/>
            <a:chOff x="9573101" y="1288394"/>
            <a:chExt cx="2455541" cy="1303013"/>
          </a:xfrm>
        </p:grpSpPr>
        <p:grpSp>
          <p:nvGrpSpPr>
            <p:cNvPr id="47" name="Group 46"/>
            <p:cNvGrpSpPr/>
            <p:nvPr/>
          </p:nvGrpSpPr>
          <p:grpSpPr>
            <a:xfrm>
              <a:off x="9573101" y="1288394"/>
              <a:ext cx="2455541" cy="952480"/>
              <a:chOff x="9432136" y="4482227"/>
              <a:chExt cx="2486045" cy="1018462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9432136" y="4555983"/>
                <a:ext cx="2486045" cy="8885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Sperm inactive at pH &lt; 7.0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50" name="Rectangle 49"/>
            <p:cNvSpPr/>
            <p:nvPr/>
          </p:nvSpPr>
          <p:spPr>
            <a:xfrm>
              <a:off x="9887120" y="2252853"/>
              <a:ext cx="182225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Boulais et al. 2018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9314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8679305" y="4665689"/>
            <a:ext cx="1798820" cy="1124261"/>
            <a:chOff x="5492719" y="1517244"/>
            <a:chExt cx="5549725" cy="5051018"/>
          </a:xfrm>
        </p:grpSpPr>
        <p:sp>
          <p:nvSpPr>
            <p:cNvPr id="10" name="TextBox 9"/>
            <p:cNvSpPr txBox="1"/>
            <p:nvPr/>
          </p:nvSpPr>
          <p:spPr>
            <a:xfrm>
              <a:off x="5492719" y="2460100"/>
              <a:ext cx="5549725" cy="3429263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5492719" y="3935468"/>
              <a:ext cx="5549725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6868587" y="1517244"/>
              <a:ext cx="282111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6868587" y="6568262"/>
              <a:ext cx="282111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stCxn id="10" idx="2"/>
            </p:cNvCxnSpPr>
            <p:nvPr/>
          </p:nvCxnSpPr>
          <p:spPr>
            <a:xfrm flipH="1">
              <a:off x="8261905" y="5889363"/>
              <a:ext cx="5677" cy="678899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endCxn id="10" idx="0"/>
            </p:cNvCxnSpPr>
            <p:nvPr/>
          </p:nvCxnSpPr>
          <p:spPr>
            <a:xfrm>
              <a:off x="8265906" y="1549641"/>
              <a:ext cx="1675" cy="910459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/>
          <p:cNvGrpSpPr/>
          <p:nvPr/>
        </p:nvGrpSpPr>
        <p:grpSpPr>
          <a:xfrm>
            <a:off x="1962655" y="3418643"/>
            <a:ext cx="1787838" cy="1694185"/>
            <a:chOff x="1962655" y="3418643"/>
            <a:chExt cx="1787838" cy="1694185"/>
          </a:xfrm>
        </p:grpSpPr>
        <p:sp>
          <p:nvSpPr>
            <p:cNvPr id="44" name="TextBox 43"/>
            <p:cNvSpPr txBox="1"/>
            <p:nvPr/>
          </p:nvSpPr>
          <p:spPr>
            <a:xfrm>
              <a:off x="1962655" y="3418643"/>
              <a:ext cx="1782522" cy="1148041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1962655" y="4297381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2398109" y="5107512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2853410" y="4587948"/>
              <a:ext cx="0" cy="52488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ectangle 51"/>
          <p:cNvSpPr/>
          <p:nvPr/>
        </p:nvSpPr>
        <p:spPr>
          <a:xfrm rot="16200000">
            <a:off x="-2065460" y="3533091"/>
            <a:ext cx="59276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Proportion live larvae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058760" y="1707419"/>
            <a:ext cx="618250" cy="4903809"/>
            <a:chOff x="773008" y="1707419"/>
            <a:chExt cx="618250" cy="4903809"/>
          </a:xfrm>
        </p:grpSpPr>
        <p:grpSp>
          <p:nvGrpSpPr>
            <p:cNvPr id="75" name="Group 74"/>
            <p:cNvGrpSpPr/>
            <p:nvPr/>
          </p:nvGrpSpPr>
          <p:grpSpPr>
            <a:xfrm>
              <a:off x="773008" y="6211118"/>
              <a:ext cx="618250" cy="400110"/>
              <a:chOff x="1463620" y="5699757"/>
              <a:chExt cx="618250" cy="40011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1971645" y="5899813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tangle 58"/>
              <p:cNvSpPr/>
              <p:nvPr/>
            </p:nvSpPr>
            <p:spPr>
              <a:xfrm>
                <a:off x="1463620" y="5699757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0.2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788439" y="5085194"/>
              <a:ext cx="602819" cy="400110"/>
              <a:chOff x="1479051" y="4789518"/>
              <a:chExt cx="602819" cy="400110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>
                <a:off x="1971645" y="499191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 59"/>
              <p:cNvSpPr/>
              <p:nvPr/>
            </p:nvSpPr>
            <p:spPr>
              <a:xfrm>
                <a:off x="1479051" y="47895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0.4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773008" y="3959269"/>
              <a:ext cx="618250" cy="400110"/>
              <a:chOff x="1463620" y="3880318"/>
              <a:chExt cx="618250" cy="40011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1971645" y="408402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Rectangle 60"/>
              <p:cNvSpPr/>
              <p:nvPr/>
            </p:nvSpPr>
            <p:spPr>
              <a:xfrm>
                <a:off x="1463620" y="38803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0.6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787707" y="2833344"/>
              <a:ext cx="603551" cy="400110"/>
              <a:chOff x="1478319" y="2972423"/>
              <a:chExt cx="603551" cy="40011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1971645" y="317612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/>
              <p:cNvSpPr/>
              <p:nvPr/>
            </p:nvSpPr>
            <p:spPr>
              <a:xfrm>
                <a:off x="1478319" y="2972423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0.8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787707" y="1707419"/>
              <a:ext cx="603551" cy="400110"/>
              <a:chOff x="1478319" y="2062704"/>
              <a:chExt cx="603551" cy="400110"/>
            </a:xfrm>
          </p:grpSpPr>
          <p:cxnSp>
            <p:nvCxnSpPr>
              <p:cNvPr id="66" name="Straight Connector 65"/>
              <p:cNvCxnSpPr/>
              <p:nvPr/>
            </p:nvCxnSpPr>
            <p:spPr>
              <a:xfrm>
                <a:off x="1971645" y="226823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Rectangle 62"/>
              <p:cNvSpPr/>
              <p:nvPr/>
            </p:nvSpPr>
            <p:spPr>
              <a:xfrm>
                <a:off x="1478319" y="2062704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1.0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  <p:grpSp>
        <p:nvGrpSpPr>
          <p:cNvPr id="56" name="Group 55"/>
          <p:cNvGrpSpPr/>
          <p:nvPr/>
        </p:nvGrpSpPr>
        <p:grpSpPr>
          <a:xfrm>
            <a:off x="6438014" y="3870251"/>
            <a:ext cx="1793154" cy="2651126"/>
            <a:chOff x="6438014" y="3870251"/>
            <a:chExt cx="1793154" cy="2651126"/>
          </a:xfrm>
        </p:grpSpPr>
        <p:sp>
          <p:nvSpPr>
            <p:cNvPr id="57" name="TextBox 56"/>
            <p:cNvSpPr txBox="1"/>
            <p:nvPr/>
          </p:nvSpPr>
          <p:spPr>
            <a:xfrm>
              <a:off x="6443330" y="4832508"/>
              <a:ext cx="1787838" cy="913707"/>
            </a:xfrm>
            <a:prstGeom prst="rect">
              <a:avLst/>
            </a:prstGeom>
            <a:gradFill>
              <a:gsLst>
                <a:gs pos="20000">
                  <a:schemeClr val="accent3">
                    <a:alpha val="80000"/>
                    <a:lumMod val="100000"/>
                  </a:schemeClr>
                </a:gs>
                <a:gs pos="88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58" name="Straight Connector 57"/>
            <p:cNvCxnSpPr/>
            <p:nvPr/>
          </p:nvCxnSpPr>
          <p:spPr>
            <a:xfrm>
              <a:off x="6438014" y="5211516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6881684" y="387025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6878784" y="6521377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7328769" y="5774002"/>
              <a:ext cx="0" cy="731427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7330954" y="3887256"/>
              <a:ext cx="6295" cy="945252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/>
          <p:cNvGrpSpPr/>
          <p:nvPr/>
        </p:nvGrpSpPr>
        <p:grpSpPr>
          <a:xfrm>
            <a:off x="4201270" y="1851801"/>
            <a:ext cx="1787838" cy="3712658"/>
            <a:chOff x="4201270" y="1851801"/>
            <a:chExt cx="1787838" cy="3712658"/>
          </a:xfrm>
        </p:grpSpPr>
        <p:sp>
          <p:nvSpPr>
            <p:cNvPr id="81" name="TextBox 80"/>
            <p:cNvSpPr txBox="1"/>
            <p:nvPr/>
          </p:nvSpPr>
          <p:spPr>
            <a:xfrm>
              <a:off x="4204877" y="1966855"/>
              <a:ext cx="1782888" cy="2706624"/>
            </a:xfrm>
            <a:prstGeom prst="rect">
              <a:avLst/>
            </a:prstGeom>
            <a:gradFill>
              <a:gsLst>
                <a:gs pos="86000">
                  <a:schemeClr val="accent3">
                    <a:alpha val="80000"/>
                  </a:schemeClr>
                </a:gs>
                <a:gs pos="16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>
            <a:xfrm>
              <a:off x="4201270" y="4365739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4645889" y="185180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4642989" y="5564459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5098550" y="4672900"/>
              <a:ext cx="0" cy="8692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095159" y="1875615"/>
              <a:ext cx="1162" cy="9124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98" name="TextBox 97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0" name="TextBox 99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02" name="Rectangle 101"/>
          <p:cNvSpPr/>
          <p:nvPr/>
        </p:nvSpPr>
        <p:spPr>
          <a:xfrm>
            <a:off x="1965313" y="746473"/>
            <a:ext cx="17825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Ambient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Ambient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6443331" y="746473"/>
            <a:ext cx="178252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Low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Ambient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4201942" y="746473"/>
            <a:ext cx="17864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Ambient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Low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8746289" y="746473"/>
            <a:ext cx="16648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Low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Low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310251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548866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6788268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9032392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60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8679305" y="4665689"/>
            <a:ext cx="1798820" cy="1124261"/>
            <a:chOff x="5492719" y="1517244"/>
            <a:chExt cx="5549725" cy="5051018"/>
          </a:xfrm>
        </p:grpSpPr>
        <p:sp>
          <p:nvSpPr>
            <p:cNvPr id="10" name="TextBox 9"/>
            <p:cNvSpPr txBox="1"/>
            <p:nvPr/>
          </p:nvSpPr>
          <p:spPr>
            <a:xfrm>
              <a:off x="5492719" y="2460100"/>
              <a:ext cx="5549725" cy="3429263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5492719" y="3935468"/>
              <a:ext cx="5549725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6868587" y="1517244"/>
              <a:ext cx="282111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6868587" y="6568262"/>
              <a:ext cx="282111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stCxn id="10" idx="2"/>
            </p:cNvCxnSpPr>
            <p:nvPr/>
          </p:nvCxnSpPr>
          <p:spPr>
            <a:xfrm flipH="1">
              <a:off x="8261905" y="5889363"/>
              <a:ext cx="5677" cy="678899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endCxn id="10" idx="0"/>
            </p:cNvCxnSpPr>
            <p:nvPr/>
          </p:nvCxnSpPr>
          <p:spPr>
            <a:xfrm>
              <a:off x="8265906" y="1549641"/>
              <a:ext cx="1675" cy="910459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/>
          <p:cNvGrpSpPr/>
          <p:nvPr/>
        </p:nvGrpSpPr>
        <p:grpSpPr>
          <a:xfrm>
            <a:off x="1962655" y="3418643"/>
            <a:ext cx="1787838" cy="1694185"/>
            <a:chOff x="1962655" y="3418643"/>
            <a:chExt cx="1787838" cy="1694185"/>
          </a:xfrm>
        </p:grpSpPr>
        <p:sp>
          <p:nvSpPr>
            <p:cNvPr id="44" name="TextBox 43"/>
            <p:cNvSpPr txBox="1"/>
            <p:nvPr/>
          </p:nvSpPr>
          <p:spPr>
            <a:xfrm>
              <a:off x="1962655" y="3418643"/>
              <a:ext cx="1782522" cy="1148041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1962655" y="4297381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2398109" y="5107512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2853410" y="4587948"/>
              <a:ext cx="0" cy="52488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ectangle 51"/>
          <p:cNvSpPr/>
          <p:nvPr/>
        </p:nvSpPr>
        <p:spPr>
          <a:xfrm rot="16200000">
            <a:off x="-2065460" y="3533091"/>
            <a:ext cx="59276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Proportion live larvae</a:t>
            </a:r>
            <a:endParaRPr lang="en-US" sz="24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058760" y="1707419"/>
            <a:ext cx="618250" cy="4903809"/>
            <a:chOff x="773008" y="1707419"/>
            <a:chExt cx="618250" cy="4903809"/>
          </a:xfrm>
        </p:grpSpPr>
        <p:grpSp>
          <p:nvGrpSpPr>
            <p:cNvPr id="75" name="Group 74"/>
            <p:cNvGrpSpPr/>
            <p:nvPr/>
          </p:nvGrpSpPr>
          <p:grpSpPr>
            <a:xfrm>
              <a:off x="773008" y="6211118"/>
              <a:ext cx="618250" cy="400110"/>
              <a:chOff x="1463620" y="5699757"/>
              <a:chExt cx="618250" cy="40011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1971645" y="5899813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tangle 58"/>
              <p:cNvSpPr/>
              <p:nvPr/>
            </p:nvSpPr>
            <p:spPr>
              <a:xfrm>
                <a:off x="1463620" y="5699757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0.2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788439" y="5085194"/>
              <a:ext cx="602819" cy="400110"/>
              <a:chOff x="1479051" y="4789518"/>
              <a:chExt cx="602819" cy="400110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>
                <a:off x="1971645" y="499191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 59"/>
              <p:cNvSpPr/>
              <p:nvPr/>
            </p:nvSpPr>
            <p:spPr>
              <a:xfrm>
                <a:off x="1479051" y="47895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0.4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773008" y="3959269"/>
              <a:ext cx="618250" cy="400110"/>
              <a:chOff x="1463620" y="3880318"/>
              <a:chExt cx="618250" cy="40011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1971645" y="408402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Rectangle 60"/>
              <p:cNvSpPr/>
              <p:nvPr/>
            </p:nvSpPr>
            <p:spPr>
              <a:xfrm>
                <a:off x="1463620" y="38803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0.6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787707" y="2833344"/>
              <a:ext cx="603551" cy="400110"/>
              <a:chOff x="1478319" y="2972423"/>
              <a:chExt cx="603551" cy="40011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1971645" y="317612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/>
              <p:cNvSpPr/>
              <p:nvPr/>
            </p:nvSpPr>
            <p:spPr>
              <a:xfrm>
                <a:off x="1478319" y="2972423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0.8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787707" y="1707419"/>
              <a:ext cx="603551" cy="400110"/>
              <a:chOff x="1478319" y="2062704"/>
              <a:chExt cx="603551" cy="400110"/>
            </a:xfrm>
          </p:grpSpPr>
          <p:cxnSp>
            <p:nvCxnSpPr>
              <p:cNvPr id="66" name="Straight Connector 65"/>
              <p:cNvCxnSpPr/>
              <p:nvPr/>
            </p:nvCxnSpPr>
            <p:spPr>
              <a:xfrm>
                <a:off x="1971645" y="226823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Rectangle 62"/>
              <p:cNvSpPr/>
              <p:nvPr/>
            </p:nvSpPr>
            <p:spPr>
              <a:xfrm>
                <a:off x="1478319" y="2062704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1.0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  <p:grpSp>
        <p:nvGrpSpPr>
          <p:cNvPr id="56" name="Group 55"/>
          <p:cNvGrpSpPr/>
          <p:nvPr/>
        </p:nvGrpSpPr>
        <p:grpSpPr>
          <a:xfrm>
            <a:off x="6438014" y="3870251"/>
            <a:ext cx="1793154" cy="2651126"/>
            <a:chOff x="6438014" y="3870251"/>
            <a:chExt cx="1793154" cy="2651126"/>
          </a:xfrm>
        </p:grpSpPr>
        <p:sp>
          <p:nvSpPr>
            <p:cNvPr id="57" name="TextBox 56"/>
            <p:cNvSpPr txBox="1"/>
            <p:nvPr/>
          </p:nvSpPr>
          <p:spPr>
            <a:xfrm>
              <a:off x="6443330" y="4832508"/>
              <a:ext cx="1787838" cy="913707"/>
            </a:xfrm>
            <a:prstGeom prst="rect">
              <a:avLst/>
            </a:prstGeom>
            <a:gradFill>
              <a:gsLst>
                <a:gs pos="20000">
                  <a:schemeClr val="accent3">
                    <a:alpha val="80000"/>
                    <a:lumMod val="100000"/>
                  </a:schemeClr>
                </a:gs>
                <a:gs pos="88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58" name="Straight Connector 57"/>
            <p:cNvCxnSpPr/>
            <p:nvPr/>
          </p:nvCxnSpPr>
          <p:spPr>
            <a:xfrm>
              <a:off x="6438014" y="5211516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6881684" y="387025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6878784" y="6521377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7328769" y="5774002"/>
              <a:ext cx="0" cy="731427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7330954" y="3887256"/>
              <a:ext cx="6295" cy="945252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/>
          <p:cNvGrpSpPr/>
          <p:nvPr/>
        </p:nvGrpSpPr>
        <p:grpSpPr>
          <a:xfrm>
            <a:off x="4201270" y="1851801"/>
            <a:ext cx="1787838" cy="3712658"/>
            <a:chOff x="4201270" y="1851801"/>
            <a:chExt cx="1787838" cy="3712658"/>
          </a:xfrm>
        </p:grpSpPr>
        <p:sp>
          <p:nvSpPr>
            <p:cNvPr id="81" name="TextBox 80"/>
            <p:cNvSpPr txBox="1"/>
            <p:nvPr/>
          </p:nvSpPr>
          <p:spPr>
            <a:xfrm>
              <a:off x="4204877" y="1966855"/>
              <a:ext cx="1782888" cy="2706624"/>
            </a:xfrm>
            <a:prstGeom prst="rect">
              <a:avLst/>
            </a:prstGeom>
            <a:gradFill>
              <a:gsLst>
                <a:gs pos="86000">
                  <a:schemeClr val="accent3">
                    <a:alpha val="80000"/>
                  </a:schemeClr>
                </a:gs>
                <a:gs pos="16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>
            <a:xfrm>
              <a:off x="4201270" y="4365739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4645889" y="185180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4642989" y="5564459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5098550" y="4672900"/>
              <a:ext cx="0" cy="8692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095159" y="1875615"/>
              <a:ext cx="1162" cy="9124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98" name="TextBox 97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0" name="TextBox 99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02" name="Rectangle 101"/>
          <p:cNvSpPr/>
          <p:nvPr/>
        </p:nvSpPr>
        <p:spPr>
          <a:xfrm>
            <a:off x="1965313" y="746473"/>
            <a:ext cx="17825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Ambient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Ambient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6443331" y="746473"/>
            <a:ext cx="178252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Low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Ambient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4201942" y="746473"/>
            <a:ext cx="17864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Ambient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 Low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8746289" y="746473"/>
            <a:ext cx="16648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 Low x </a:t>
            </a:r>
          </a:p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Low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106" name="Group 105"/>
          <p:cNvGrpSpPr/>
          <p:nvPr/>
        </p:nvGrpSpPr>
        <p:grpSpPr>
          <a:xfrm>
            <a:off x="8717400" y="1951680"/>
            <a:ext cx="3047730" cy="974262"/>
            <a:chOff x="8687070" y="1549642"/>
            <a:chExt cx="3047730" cy="974262"/>
          </a:xfrm>
        </p:grpSpPr>
        <p:grpSp>
          <p:nvGrpSpPr>
            <p:cNvPr id="107" name="Group 106"/>
            <p:cNvGrpSpPr/>
            <p:nvPr/>
          </p:nvGrpSpPr>
          <p:grpSpPr>
            <a:xfrm>
              <a:off x="10229856" y="1549642"/>
              <a:ext cx="1504944" cy="974262"/>
              <a:chOff x="10229856" y="1549642"/>
              <a:chExt cx="1427536" cy="974262"/>
            </a:xfrm>
          </p:grpSpPr>
          <p:sp>
            <p:nvSpPr>
              <p:cNvPr id="109" name="Rectangle 108"/>
              <p:cNvSpPr/>
              <p:nvPr/>
            </p:nvSpPr>
            <p:spPr>
              <a:xfrm>
                <a:off x="10229856" y="1549642"/>
                <a:ext cx="1399568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F = 3.0276</a:t>
                </a:r>
              </a:p>
              <a:p>
                <a:pPr algn="ctr"/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10229856" y="1816018"/>
                <a:ext cx="1427536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p = 0.0533</a:t>
                </a:r>
              </a:p>
              <a:p>
                <a:pPr algn="ctr"/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108" name="Rectangle 107"/>
            <p:cNvSpPr/>
            <p:nvPr/>
          </p:nvSpPr>
          <p:spPr>
            <a:xfrm>
              <a:off x="8687070" y="1644782"/>
              <a:ext cx="164280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All families: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1" name="Rectangle 110"/>
          <p:cNvSpPr/>
          <p:nvPr/>
        </p:nvSpPr>
        <p:spPr>
          <a:xfrm>
            <a:off x="2310251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548866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6788268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9032392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6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599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8679305" y="4665689"/>
            <a:ext cx="1798820" cy="1124261"/>
            <a:chOff x="5492719" y="1517244"/>
            <a:chExt cx="5549725" cy="5051018"/>
          </a:xfrm>
        </p:grpSpPr>
        <p:sp>
          <p:nvSpPr>
            <p:cNvPr id="10" name="TextBox 9"/>
            <p:cNvSpPr txBox="1"/>
            <p:nvPr/>
          </p:nvSpPr>
          <p:spPr>
            <a:xfrm>
              <a:off x="5492719" y="2460100"/>
              <a:ext cx="5549725" cy="3429263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5492719" y="3935468"/>
              <a:ext cx="5549725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6868587" y="1517244"/>
              <a:ext cx="282111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6868587" y="6568262"/>
              <a:ext cx="282111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stCxn id="10" idx="2"/>
            </p:cNvCxnSpPr>
            <p:nvPr/>
          </p:nvCxnSpPr>
          <p:spPr>
            <a:xfrm flipH="1">
              <a:off x="8261905" y="5889363"/>
              <a:ext cx="5677" cy="678899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endCxn id="10" idx="0"/>
            </p:cNvCxnSpPr>
            <p:nvPr/>
          </p:nvCxnSpPr>
          <p:spPr>
            <a:xfrm>
              <a:off x="8265906" y="1549641"/>
              <a:ext cx="1675" cy="910459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/>
          <p:cNvGrpSpPr/>
          <p:nvPr/>
        </p:nvGrpSpPr>
        <p:grpSpPr>
          <a:xfrm>
            <a:off x="1962655" y="3418643"/>
            <a:ext cx="1787838" cy="1694185"/>
            <a:chOff x="1962655" y="3418643"/>
            <a:chExt cx="1787838" cy="1694185"/>
          </a:xfrm>
        </p:grpSpPr>
        <p:sp>
          <p:nvSpPr>
            <p:cNvPr id="44" name="TextBox 43"/>
            <p:cNvSpPr txBox="1"/>
            <p:nvPr/>
          </p:nvSpPr>
          <p:spPr>
            <a:xfrm>
              <a:off x="1962655" y="3418643"/>
              <a:ext cx="1782522" cy="1148041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1962655" y="4297381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2398109" y="5107512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2853410" y="4587948"/>
              <a:ext cx="0" cy="52488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ectangle 51"/>
          <p:cNvSpPr/>
          <p:nvPr/>
        </p:nvSpPr>
        <p:spPr>
          <a:xfrm rot="16200000">
            <a:off x="-2065460" y="3533091"/>
            <a:ext cx="59276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Proportion live larvae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962655" y="991410"/>
            <a:ext cx="40251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Ambient pH Females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438014" y="991410"/>
            <a:ext cx="40401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Low pH Females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058760" y="1707419"/>
            <a:ext cx="618250" cy="4903809"/>
            <a:chOff x="773008" y="1707419"/>
            <a:chExt cx="618250" cy="4903809"/>
          </a:xfrm>
        </p:grpSpPr>
        <p:grpSp>
          <p:nvGrpSpPr>
            <p:cNvPr id="75" name="Group 74"/>
            <p:cNvGrpSpPr/>
            <p:nvPr/>
          </p:nvGrpSpPr>
          <p:grpSpPr>
            <a:xfrm>
              <a:off x="773008" y="6211118"/>
              <a:ext cx="618250" cy="400110"/>
              <a:chOff x="1463620" y="5699757"/>
              <a:chExt cx="618250" cy="40011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1971645" y="5899813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tangle 58"/>
              <p:cNvSpPr/>
              <p:nvPr/>
            </p:nvSpPr>
            <p:spPr>
              <a:xfrm>
                <a:off x="1463620" y="5699757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0.2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788439" y="5085194"/>
              <a:ext cx="602819" cy="400110"/>
              <a:chOff x="1479051" y="4789518"/>
              <a:chExt cx="602819" cy="400110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>
                <a:off x="1971645" y="499191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 59"/>
              <p:cNvSpPr/>
              <p:nvPr/>
            </p:nvSpPr>
            <p:spPr>
              <a:xfrm>
                <a:off x="1479051" y="47895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0.4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773008" y="3959269"/>
              <a:ext cx="618250" cy="400110"/>
              <a:chOff x="1463620" y="3880318"/>
              <a:chExt cx="618250" cy="40011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1971645" y="408402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Rectangle 60"/>
              <p:cNvSpPr/>
              <p:nvPr/>
            </p:nvSpPr>
            <p:spPr>
              <a:xfrm>
                <a:off x="1463620" y="38803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0.6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787707" y="2833344"/>
              <a:ext cx="603551" cy="400110"/>
              <a:chOff x="1478319" y="2972423"/>
              <a:chExt cx="603551" cy="40011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1971645" y="317612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/>
              <p:cNvSpPr/>
              <p:nvPr/>
            </p:nvSpPr>
            <p:spPr>
              <a:xfrm>
                <a:off x="1478319" y="2972423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0.8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787707" y="1707419"/>
              <a:ext cx="603551" cy="400110"/>
              <a:chOff x="1478319" y="2062704"/>
              <a:chExt cx="603551" cy="400110"/>
            </a:xfrm>
          </p:grpSpPr>
          <p:cxnSp>
            <p:nvCxnSpPr>
              <p:cNvPr id="66" name="Straight Connector 65"/>
              <p:cNvCxnSpPr/>
              <p:nvPr/>
            </p:nvCxnSpPr>
            <p:spPr>
              <a:xfrm>
                <a:off x="1971645" y="226823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Rectangle 62"/>
              <p:cNvSpPr/>
              <p:nvPr/>
            </p:nvSpPr>
            <p:spPr>
              <a:xfrm>
                <a:off x="1478319" y="2062704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1.0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  <p:grpSp>
        <p:nvGrpSpPr>
          <p:cNvPr id="56" name="Group 55"/>
          <p:cNvGrpSpPr/>
          <p:nvPr/>
        </p:nvGrpSpPr>
        <p:grpSpPr>
          <a:xfrm>
            <a:off x="6438014" y="3870251"/>
            <a:ext cx="1793154" cy="2651126"/>
            <a:chOff x="6438014" y="3870251"/>
            <a:chExt cx="1793154" cy="2651126"/>
          </a:xfrm>
        </p:grpSpPr>
        <p:sp>
          <p:nvSpPr>
            <p:cNvPr id="57" name="TextBox 56"/>
            <p:cNvSpPr txBox="1"/>
            <p:nvPr/>
          </p:nvSpPr>
          <p:spPr>
            <a:xfrm>
              <a:off x="6443330" y="4832508"/>
              <a:ext cx="1787838" cy="913707"/>
            </a:xfrm>
            <a:prstGeom prst="rect">
              <a:avLst/>
            </a:prstGeom>
            <a:gradFill>
              <a:gsLst>
                <a:gs pos="20000">
                  <a:schemeClr val="accent3">
                    <a:alpha val="80000"/>
                    <a:lumMod val="100000"/>
                  </a:schemeClr>
                </a:gs>
                <a:gs pos="88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58" name="Straight Connector 57"/>
            <p:cNvCxnSpPr/>
            <p:nvPr/>
          </p:nvCxnSpPr>
          <p:spPr>
            <a:xfrm>
              <a:off x="6438014" y="5211516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6881684" y="387025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6878784" y="6521377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7328769" y="5774002"/>
              <a:ext cx="0" cy="731427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7330954" y="3887256"/>
              <a:ext cx="6295" cy="945252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/>
          <p:cNvGrpSpPr/>
          <p:nvPr/>
        </p:nvGrpSpPr>
        <p:grpSpPr>
          <a:xfrm>
            <a:off x="4201270" y="1851801"/>
            <a:ext cx="1787838" cy="3712658"/>
            <a:chOff x="4201270" y="1851801"/>
            <a:chExt cx="1787838" cy="3712658"/>
          </a:xfrm>
        </p:grpSpPr>
        <p:sp>
          <p:nvSpPr>
            <p:cNvPr id="81" name="TextBox 80"/>
            <p:cNvSpPr txBox="1"/>
            <p:nvPr/>
          </p:nvSpPr>
          <p:spPr>
            <a:xfrm>
              <a:off x="4204877" y="1966855"/>
              <a:ext cx="1782888" cy="2706624"/>
            </a:xfrm>
            <a:prstGeom prst="rect">
              <a:avLst/>
            </a:prstGeom>
            <a:gradFill>
              <a:gsLst>
                <a:gs pos="86000">
                  <a:schemeClr val="accent3">
                    <a:alpha val="80000"/>
                  </a:schemeClr>
                </a:gs>
                <a:gs pos="16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>
            <a:xfrm>
              <a:off x="4201270" y="4365739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4645889" y="185180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4642989" y="5564459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5098550" y="4672900"/>
              <a:ext cx="0" cy="8692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095159" y="1875615"/>
              <a:ext cx="1162" cy="9124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98" name="TextBox 97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0" name="TextBox 99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02" name="Rectangle 101"/>
          <p:cNvSpPr/>
          <p:nvPr/>
        </p:nvSpPr>
        <p:spPr>
          <a:xfrm>
            <a:off x="3428887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12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7911746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12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511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8679305" y="4665689"/>
            <a:ext cx="1798820" cy="1124261"/>
            <a:chOff x="5492719" y="1517244"/>
            <a:chExt cx="5549725" cy="5051018"/>
          </a:xfrm>
        </p:grpSpPr>
        <p:sp>
          <p:nvSpPr>
            <p:cNvPr id="10" name="TextBox 9"/>
            <p:cNvSpPr txBox="1"/>
            <p:nvPr/>
          </p:nvSpPr>
          <p:spPr>
            <a:xfrm>
              <a:off x="5492719" y="2460100"/>
              <a:ext cx="5549725" cy="3429263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5492719" y="3935468"/>
              <a:ext cx="5549725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6868587" y="1517244"/>
              <a:ext cx="282111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6868587" y="6568262"/>
              <a:ext cx="282111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stCxn id="10" idx="2"/>
            </p:cNvCxnSpPr>
            <p:nvPr/>
          </p:nvCxnSpPr>
          <p:spPr>
            <a:xfrm flipH="1">
              <a:off x="8261905" y="5889363"/>
              <a:ext cx="5677" cy="678899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endCxn id="10" idx="0"/>
            </p:cNvCxnSpPr>
            <p:nvPr/>
          </p:nvCxnSpPr>
          <p:spPr>
            <a:xfrm>
              <a:off x="8265906" y="1549641"/>
              <a:ext cx="1675" cy="910459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/>
          <p:cNvGrpSpPr/>
          <p:nvPr/>
        </p:nvGrpSpPr>
        <p:grpSpPr>
          <a:xfrm>
            <a:off x="1962655" y="3418643"/>
            <a:ext cx="1787838" cy="1694185"/>
            <a:chOff x="1962655" y="3418643"/>
            <a:chExt cx="1787838" cy="1694185"/>
          </a:xfrm>
        </p:grpSpPr>
        <p:sp>
          <p:nvSpPr>
            <p:cNvPr id="44" name="TextBox 43"/>
            <p:cNvSpPr txBox="1"/>
            <p:nvPr/>
          </p:nvSpPr>
          <p:spPr>
            <a:xfrm>
              <a:off x="1962655" y="3418643"/>
              <a:ext cx="1782522" cy="1148041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1962655" y="4297381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2398109" y="5107512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2853410" y="4587948"/>
              <a:ext cx="0" cy="52488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ectangle 51"/>
          <p:cNvSpPr/>
          <p:nvPr/>
        </p:nvSpPr>
        <p:spPr>
          <a:xfrm rot="16200000">
            <a:off x="-2065460" y="3533091"/>
            <a:ext cx="59276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Proportion live larvae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962655" y="991410"/>
            <a:ext cx="40251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Ambient pH Females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438014" y="991410"/>
            <a:ext cx="40401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Low pH Females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058760" y="1707419"/>
            <a:ext cx="618250" cy="4903809"/>
            <a:chOff x="773008" y="1707419"/>
            <a:chExt cx="618250" cy="4903809"/>
          </a:xfrm>
        </p:grpSpPr>
        <p:grpSp>
          <p:nvGrpSpPr>
            <p:cNvPr id="75" name="Group 74"/>
            <p:cNvGrpSpPr/>
            <p:nvPr/>
          </p:nvGrpSpPr>
          <p:grpSpPr>
            <a:xfrm>
              <a:off x="773008" y="6211118"/>
              <a:ext cx="618250" cy="400110"/>
              <a:chOff x="1463620" y="5699757"/>
              <a:chExt cx="618250" cy="40011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1971645" y="5899813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tangle 58"/>
              <p:cNvSpPr/>
              <p:nvPr/>
            </p:nvSpPr>
            <p:spPr>
              <a:xfrm>
                <a:off x="1463620" y="5699757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0.2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788439" y="5085194"/>
              <a:ext cx="602819" cy="400110"/>
              <a:chOff x="1479051" y="4789518"/>
              <a:chExt cx="602819" cy="400110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>
                <a:off x="1971645" y="499191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 59"/>
              <p:cNvSpPr/>
              <p:nvPr/>
            </p:nvSpPr>
            <p:spPr>
              <a:xfrm>
                <a:off x="1479051" y="47895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0.4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773008" y="3959269"/>
              <a:ext cx="618250" cy="400110"/>
              <a:chOff x="1463620" y="3880318"/>
              <a:chExt cx="618250" cy="40011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1971645" y="408402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Rectangle 60"/>
              <p:cNvSpPr/>
              <p:nvPr/>
            </p:nvSpPr>
            <p:spPr>
              <a:xfrm>
                <a:off x="1463620" y="38803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0.6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787707" y="2833344"/>
              <a:ext cx="603551" cy="400110"/>
              <a:chOff x="1478319" y="2972423"/>
              <a:chExt cx="603551" cy="40011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1971645" y="317612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/>
              <p:cNvSpPr/>
              <p:nvPr/>
            </p:nvSpPr>
            <p:spPr>
              <a:xfrm>
                <a:off x="1478319" y="2972423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0.8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787707" y="1707419"/>
              <a:ext cx="603551" cy="400110"/>
              <a:chOff x="1478319" y="2062704"/>
              <a:chExt cx="603551" cy="400110"/>
            </a:xfrm>
          </p:grpSpPr>
          <p:cxnSp>
            <p:nvCxnSpPr>
              <p:cNvPr id="66" name="Straight Connector 65"/>
              <p:cNvCxnSpPr/>
              <p:nvPr/>
            </p:nvCxnSpPr>
            <p:spPr>
              <a:xfrm>
                <a:off x="1971645" y="226823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Rectangle 62"/>
              <p:cNvSpPr/>
              <p:nvPr/>
            </p:nvSpPr>
            <p:spPr>
              <a:xfrm>
                <a:off x="1478319" y="2062704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1.0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  <p:grpSp>
        <p:nvGrpSpPr>
          <p:cNvPr id="89" name="Group 88"/>
          <p:cNvGrpSpPr/>
          <p:nvPr/>
        </p:nvGrpSpPr>
        <p:grpSpPr>
          <a:xfrm>
            <a:off x="8679305" y="1803595"/>
            <a:ext cx="3033695" cy="1118580"/>
            <a:chOff x="8595729" y="2201587"/>
            <a:chExt cx="3033695" cy="1118580"/>
          </a:xfrm>
        </p:grpSpPr>
        <p:grpSp>
          <p:nvGrpSpPr>
            <p:cNvPr id="88" name="Group 87"/>
            <p:cNvGrpSpPr/>
            <p:nvPr/>
          </p:nvGrpSpPr>
          <p:grpSpPr>
            <a:xfrm>
              <a:off x="10229856" y="2345905"/>
              <a:ext cx="1399568" cy="974262"/>
              <a:chOff x="10700866" y="3858246"/>
              <a:chExt cx="1399568" cy="974262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10714850" y="3858246"/>
                <a:ext cx="1371600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t</a:t>
                </a:r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 = 3.162</a:t>
                </a:r>
              </a:p>
              <a:p>
                <a:pPr algn="ctr"/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10700866" y="4124622"/>
                <a:ext cx="1399568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p = 0.0045</a:t>
                </a:r>
              </a:p>
              <a:p>
                <a:pPr algn="ctr"/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86" name="Rectangle 85"/>
            <p:cNvSpPr/>
            <p:nvPr/>
          </p:nvSpPr>
          <p:spPr>
            <a:xfrm>
              <a:off x="8595729" y="2201587"/>
              <a:ext cx="163412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Female treatment: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438014" y="3870251"/>
            <a:ext cx="1793154" cy="2651126"/>
            <a:chOff x="6438014" y="3870251"/>
            <a:chExt cx="1793154" cy="2651126"/>
          </a:xfrm>
        </p:grpSpPr>
        <p:sp>
          <p:nvSpPr>
            <p:cNvPr id="57" name="TextBox 56"/>
            <p:cNvSpPr txBox="1"/>
            <p:nvPr/>
          </p:nvSpPr>
          <p:spPr>
            <a:xfrm>
              <a:off x="6443330" y="4832508"/>
              <a:ext cx="1787838" cy="913707"/>
            </a:xfrm>
            <a:prstGeom prst="rect">
              <a:avLst/>
            </a:prstGeom>
            <a:gradFill>
              <a:gsLst>
                <a:gs pos="20000">
                  <a:schemeClr val="accent3">
                    <a:alpha val="80000"/>
                    <a:lumMod val="100000"/>
                  </a:schemeClr>
                </a:gs>
                <a:gs pos="88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58" name="Straight Connector 57"/>
            <p:cNvCxnSpPr/>
            <p:nvPr/>
          </p:nvCxnSpPr>
          <p:spPr>
            <a:xfrm>
              <a:off x="6438014" y="5211516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6881684" y="387025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6878784" y="6521377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7328769" y="5774002"/>
              <a:ext cx="0" cy="731427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7330954" y="3887256"/>
              <a:ext cx="6295" cy="945252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/>
          <p:cNvGrpSpPr/>
          <p:nvPr/>
        </p:nvGrpSpPr>
        <p:grpSpPr>
          <a:xfrm>
            <a:off x="4201270" y="1851801"/>
            <a:ext cx="1787838" cy="3712658"/>
            <a:chOff x="4201270" y="1851801"/>
            <a:chExt cx="1787838" cy="3712658"/>
          </a:xfrm>
        </p:grpSpPr>
        <p:sp>
          <p:nvSpPr>
            <p:cNvPr id="81" name="TextBox 80"/>
            <p:cNvSpPr txBox="1"/>
            <p:nvPr/>
          </p:nvSpPr>
          <p:spPr>
            <a:xfrm>
              <a:off x="4204877" y="1966855"/>
              <a:ext cx="1782888" cy="2706624"/>
            </a:xfrm>
            <a:prstGeom prst="rect">
              <a:avLst/>
            </a:prstGeom>
            <a:gradFill>
              <a:gsLst>
                <a:gs pos="86000">
                  <a:schemeClr val="accent3">
                    <a:alpha val="80000"/>
                  </a:schemeClr>
                </a:gs>
                <a:gs pos="16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>
            <a:xfrm>
              <a:off x="4201270" y="4365739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4645889" y="185180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4642989" y="5564459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5098550" y="4672900"/>
              <a:ext cx="0" cy="8692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095159" y="1875615"/>
              <a:ext cx="1162" cy="9124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98" name="TextBox 97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0" name="TextBox 99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02" name="Rectangle 101"/>
          <p:cNvSpPr/>
          <p:nvPr/>
        </p:nvSpPr>
        <p:spPr>
          <a:xfrm>
            <a:off x="3428887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12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7911746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12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3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42913" y="152400"/>
            <a:ext cx="11722194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solidFill>
                  <a:schemeClr val="accent2">
                    <a:lumMod val="50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Maternal effect on larval abundance</a:t>
            </a:r>
            <a:endParaRPr lang="en-US" sz="4800" dirty="0">
              <a:solidFill>
                <a:schemeClr val="accent2">
                  <a:lumMod val="50000"/>
                </a:schemeClr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8679305" y="4665689"/>
            <a:ext cx="1798820" cy="1124261"/>
            <a:chOff x="5492719" y="1517244"/>
            <a:chExt cx="5549725" cy="5051018"/>
          </a:xfrm>
        </p:grpSpPr>
        <p:sp>
          <p:nvSpPr>
            <p:cNvPr id="10" name="TextBox 9"/>
            <p:cNvSpPr txBox="1"/>
            <p:nvPr/>
          </p:nvSpPr>
          <p:spPr>
            <a:xfrm>
              <a:off x="5492719" y="2460100"/>
              <a:ext cx="5549725" cy="3429263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5492719" y="3935468"/>
              <a:ext cx="5549725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6868587" y="1517244"/>
              <a:ext cx="282111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6868587" y="6568262"/>
              <a:ext cx="282111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stCxn id="10" idx="2"/>
            </p:cNvCxnSpPr>
            <p:nvPr/>
          </p:nvCxnSpPr>
          <p:spPr>
            <a:xfrm flipH="1">
              <a:off x="8261905" y="5889363"/>
              <a:ext cx="5677" cy="678899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endCxn id="10" idx="0"/>
            </p:cNvCxnSpPr>
            <p:nvPr/>
          </p:nvCxnSpPr>
          <p:spPr>
            <a:xfrm>
              <a:off x="8265906" y="1549641"/>
              <a:ext cx="1675" cy="910459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/>
          <p:cNvGrpSpPr/>
          <p:nvPr/>
        </p:nvGrpSpPr>
        <p:grpSpPr>
          <a:xfrm>
            <a:off x="1962655" y="3418643"/>
            <a:ext cx="1787838" cy="1694185"/>
            <a:chOff x="1962655" y="3418643"/>
            <a:chExt cx="1787838" cy="1694185"/>
          </a:xfrm>
        </p:grpSpPr>
        <p:sp>
          <p:nvSpPr>
            <p:cNvPr id="44" name="TextBox 43"/>
            <p:cNvSpPr txBox="1"/>
            <p:nvPr/>
          </p:nvSpPr>
          <p:spPr>
            <a:xfrm>
              <a:off x="1962655" y="3418643"/>
              <a:ext cx="1782522" cy="1148041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45" name="Straight Connector 44"/>
            <p:cNvCxnSpPr/>
            <p:nvPr/>
          </p:nvCxnSpPr>
          <p:spPr>
            <a:xfrm>
              <a:off x="1962655" y="4297381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2398109" y="5107512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2853410" y="4587948"/>
              <a:ext cx="0" cy="52488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ectangle 51"/>
          <p:cNvSpPr/>
          <p:nvPr/>
        </p:nvSpPr>
        <p:spPr>
          <a:xfrm rot="16200000">
            <a:off x="-2065460" y="3533091"/>
            <a:ext cx="59276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Proportion live larvae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962655" y="991410"/>
            <a:ext cx="40251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Ambient pH Females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438014" y="991410"/>
            <a:ext cx="40401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Low pH Females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058760" y="1707419"/>
            <a:ext cx="618250" cy="4903809"/>
            <a:chOff x="773008" y="1707419"/>
            <a:chExt cx="618250" cy="4903809"/>
          </a:xfrm>
        </p:grpSpPr>
        <p:grpSp>
          <p:nvGrpSpPr>
            <p:cNvPr id="75" name="Group 74"/>
            <p:cNvGrpSpPr/>
            <p:nvPr/>
          </p:nvGrpSpPr>
          <p:grpSpPr>
            <a:xfrm>
              <a:off x="773008" y="6211118"/>
              <a:ext cx="618250" cy="400110"/>
              <a:chOff x="1463620" y="5699757"/>
              <a:chExt cx="618250" cy="40011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1971645" y="5899813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tangle 58"/>
              <p:cNvSpPr/>
              <p:nvPr/>
            </p:nvSpPr>
            <p:spPr>
              <a:xfrm>
                <a:off x="1463620" y="5699757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0.2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788439" y="5085194"/>
              <a:ext cx="602819" cy="400110"/>
              <a:chOff x="1479051" y="4789518"/>
              <a:chExt cx="602819" cy="400110"/>
            </a:xfrm>
          </p:grpSpPr>
          <p:cxnSp>
            <p:nvCxnSpPr>
              <p:cNvPr id="69" name="Straight Connector 68"/>
              <p:cNvCxnSpPr/>
              <p:nvPr/>
            </p:nvCxnSpPr>
            <p:spPr>
              <a:xfrm>
                <a:off x="1971645" y="499191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 59"/>
              <p:cNvSpPr/>
              <p:nvPr/>
            </p:nvSpPr>
            <p:spPr>
              <a:xfrm>
                <a:off x="1479051" y="47895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0.4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773008" y="3959269"/>
              <a:ext cx="618250" cy="400110"/>
              <a:chOff x="1463620" y="3880318"/>
              <a:chExt cx="618250" cy="40011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1971645" y="408402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Rectangle 60"/>
              <p:cNvSpPr/>
              <p:nvPr/>
            </p:nvSpPr>
            <p:spPr>
              <a:xfrm>
                <a:off x="1463620" y="3880318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0.6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787707" y="2833344"/>
              <a:ext cx="603551" cy="400110"/>
              <a:chOff x="1478319" y="2972423"/>
              <a:chExt cx="603551" cy="40011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1971645" y="3176127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/>
              <p:cNvSpPr/>
              <p:nvPr/>
            </p:nvSpPr>
            <p:spPr>
              <a:xfrm>
                <a:off x="1478319" y="2972423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0.8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787707" y="1707419"/>
              <a:ext cx="603551" cy="400110"/>
              <a:chOff x="1478319" y="2062704"/>
              <a:chExt cx="603551" cy="400110"/>
            </a:xfrm>
          </p:grpSpPr>
          <p:cxnSp>
            <p:nvCxnSpPr>
              <p:cNvPr id="66" name="Straight Connector 65"/>
              <p:cNvCxnSpPr/>
              <p:nvPr/>
            </p:nvCxnSpPr>
            <p:spPr>
              <a:xfrm>
                <a:off x="1971645" y="2268232"/>
                <a:ext cx="11022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Rectangle 62"/>
              <p:cNvSpPr/>
              <p:nvPr/>
            </p:nvSpPr>
            <p:spPr>
              <a:xfrm>
                <a:off x="1478319" y="2062704"/>
                <a:ext cx="55954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1.0</a:t>
                </a:r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  <p:grpSp>
        <p:nvGrpSpPr>
          <p:cNvPr id="89" name="Group 88"/>
          <p:cNvGrpSpPr/>
          <p:nvPr/>
        </p:nvGrpSpPr>
        <p:grpSpPr>
          <a:xfrm>
            <a:off x="8679305" y="1803595"/>
            <a:ext cx="3033695" cy="1118580"/>
            <a:chOff x="8595729" y="2201587"/>
            <a:chExt cx="3033695" cy="1118580"/>
          </a:xfrm>
        </p:grpSpPr>
        <p:grpSp>
          <p:nvGrpSpPr>
            <p:cNvPr id="88" name="Group 87"/>
            <p:cNvGrpSpPr/>
            <p:nvPr/>
          </p:nvGrpSpPr>
          <p:grpSpPr>
            <a:xfrm>
              <a:off x="10229856" y="2345905"/>
              <a:ext cx="1399568" cy="974262"/>
              <a:chOff x="10700866" y="3858246"/>
              <a:chExt cx="1399568" cy="974262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10714850" y="3858246"/>
                <a:ext cx="1371600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t</a:t>
                </a:r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 = 3.162</a:t>
                </a:r>
              </a:p>
              <a:p>
                <a:pPr algn="ctr"/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10700866" y="4124622"/>
                <a:ext cx="1399568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chemeClr val="accent2">
                        <a:lumMod val="50000"/>
                      </a:schemeClr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p = 0.0045</a:t>
                </a:r>
              </a:p>
              <a:p>
                <a:pPr algn="ctr"/>
                <a:endParaRPr lang="en-US" sz="2000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86" name="Rectangle 85"/>
            <p:cNvSpPr/>
            <p:nvPr/>
          </p:nvSpPr>
          <p:spPr>
            <a:xfrm>
              <a:off x="8595729" y="2201587"/>
              <a:ext cx="163412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Female treatment: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438014" y="3870251"/>
            <a:ext cx="1793154" cy="2651126"/>
            <a:chOff x="6438014" y="3870251"/>
            <a:chExt cx="1793154" cy="2651126"/>
          </a:xfrm>
        </p:grpSpPr>
        <p:sp>
          <p:nvSpPr>
            <p:cNvPr id="57" name="TextBox 56"/>
            <p:cNvSpPr txBox="1"/>
            <p:nvPr/>
          </p:nvSpPr>
          <p:spPr>
            <a:xfrm>
              <a:off x="6443330" y="4832508"/>
              <a:ext cx="1787838" cy="913707"/>
            </a:xfrm>
            <a:prstGeom prst="rect">
              <a:avLst/>
            </a:prstGeom>
            <a:gradFill>
              <a:gsLst>
                <a:gs pos="20000">
                  <a:schemeClr val="accent3">
                    <a:alpha val="80000"/>
                    <a:lumMod val="100000"/>
                  </a:schemeClr>
                </a:gs>
                <a:gs pos="88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58" name="Straight Connector 57"/>
            <p:cNvCxnSpPr/>
            <p:nvPr/>
          </p:nvCxnSpPr>
          <p:spPr>
            <a:xfrm>
              <a:off x="6438014" y="5211516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6881684" y="387025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6878784" y="6521377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7328769" y="5774002"/>
              <a:ext cx="0" cy="731427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7330954" y="3887256"/>
              <a:ext cx="6295" cy="945252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/>
          <p:cNvGrpSpPr/>
          <p:nvPr/>
        </p:nvGrpSpPr>
        <p:grpSpPr>
          <a:xfrm>
            <a:off x="4201270" y="1851801"/>
            <a:ext cx="1787838" cy="3712658"/>
            <a:chOff x="4201270" y="1851801"/>
            <a:chExt cx="1787838" cy="3712658"/>
          </a:xfrm>
        </p:grpSpPr>
        <p:sp>
          <p:nvSpPr>
            <p:cNvPr id="81" name="TextBox 80"/>
            <p:cNvSpPr txBox="1"/>
            <p:nvPr/>
          </p:nvSpPr>
          <p:spPr>
            <a:xfrm>
              <a:off x="4204877" y="1966855"/>
              <a:ext cx="1782888" cy="2706624"/>
            </a:xfrm>
            <a:prstGeom prst="rect">
              <a:avLst/>
            </a:prstGeom>
            <a:gradFill>
              <a:gsLst>
                <a:gs pos="86000">
                  <a:schemeClr val="accent3">
                    <a:alpha val="80000"/>
                  </a:schemeClr>
                </a:gs>
                <a:gs pos="16000">
                  <a:schemeClr val="accent1">
                    <a:lumMod val="75000"/>
                    <a:alpha val="80000"/>
                  </a:schemeClr>
                </a:gs>
              </a:gsLst>
              <a:lin ang="10800000" scaled="0"/>
            </a:gra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>
            <a:xfrm>
              <a:off x="4201270" y="4365739"/>
              <a:ext cx="178783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4645889" y="1851801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4642989" y="5564459"/>
              <a:ext cx="8999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5098550" y="4672900"/>
              <a:ext cx="0" cy="86922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095159" y="1875615"/>
              <a:ext cx="1162" cy="9124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10793178" y="5992585"/>
            <a:ext cx="1436915" cy="778550"/>
            <a:chOff x="13213732" y="380334"/>
            <a:chExt cx="1982944" cy="1047136"/>
          </a:xfrm>
        </p:grpSpPr>
        <p:sp>
          <p:nvSpPr>
            <p:cNvPr id="98" name="TextBox 97"/>
            <p:cNvSpPr txBox="1">
              <a:spLocks/>
            </p:cNvSpPr>
            <p:nvPr/>
          </p:nvSpPr>
          <p:spPr>
            <a:xfrm>
              <a:off x="13213733" y="466525"/>
              <a:ext cx="365760" cy="36576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3579494" y="380334"/>
              <a:ext cx="1181535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Low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0" name="TextBox 99"/>
            <p:cNvSpPr txBox="1">
              <a:spLocks/>
            </p:cNvSpPr>
            <p:nvPr/>
          </p:nvSpPr>
          <p:spPr>
            <a:xfrm>
              <a:off x="13213732" y="975520"/>
              <a:ext cx="365760" cy="365760"/>
            </a:xfrm>
            <a:prstGeom prst="rect">
              <a:avLst/>
            </a:prstGeom>
            <a:solidFill>
              <a:schemeClr val="accent3">
                <a:alpha val="8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3579493" y="889329"/>
              <a:ext cx="1617183" cy="53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Ambient</a:t>
              </a:r>
              <a:endParaRPr lang="en-US" sz="20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02" name="Rectangle 101"/>
          <p:cNvSpPr/>
          <p:nvPr/>
        </p:nvSpPr>
        <p:spPr>
          <a:xfrm>
            <a:off x="3428887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12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7911746" y="1329081"/>
            <a:ext cx="10926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 = 12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688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397920" y="-42865"/>
            <a:ext cx="8044202" cy="6900864"/>
            <a:chOff x="2397920" y="-42865"/>
            <a:chExt cx="8044202" cy="690086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3" r="11455"/>
            <a:stretch/>
          </p:blipFill>
          <p:spPr>
            <a:xfrm>
              <a:off x="2600318" y="-1"/>
              <a:ext cx="7115176" cy="6858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200364" y="295689"/>
              <a:ext cx="7905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Adult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97920" y="3386137"/>
              <a:ext cx="5976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97933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Pediveliger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36745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9246731" y="3047583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D-hinge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576580" y="817896"/>
              <a:ext cx="13858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Trocophore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79379" y="-42865"/>
              <a:ext cx="16359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Unfertilized egg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654865" y="4288805"/>
            <a:ext cx="24407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Settlement effects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9445798" y="5467966"/>
            <a:ext cx="13966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Larval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survival</a:t>
            </a:r>
            <a:endParaRPr lang="en-US" sz="24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4753729" y="1599699"/>
            <a:ext cx="3483016" cy="1786438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3809235" y="1785311"/>
            <a:ext cx="4573530" cy="1284638"/>
            <a:chOff x="8342745" y="1537646"/>
            <a:chExt cx="4573530" cy="1284638"/>
          </a:xfrm>
        </p:grpSpPr>
        <p:sp>
          <p:nvSpPr>
            <p:cNvPr id="2" name="Rectangle 1"/>
            <p:cNvSpPr/>
            <p:nvPr/>
          </p:nvSpPr>
          <p:spPr>
            <a:xfrm>
              <a:off x="8342745" y="1548198"/>
              <a:ext cx="4573530" cy="1274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8342745" y="1537646"/>
              <a:ext cx="4573530" cy="1274086"/>
              <a:chOff x="8448143" y="4100522"/>
              <a:chExt cx="2486045" cy="1274086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8448143" y="4100522"/>
                <a:ext cx="2486045" cy="1274086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8448143" y="4125292"/>
                <a:ext cx="2486045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Pre-gametogenic exposure in females reduces D-hinge abundance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455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397920" y="-42865"/>
            <a:ext cx="7317574" cy="6900864"/>
            <a:chOff x="2397920" y="-42865"/>
            <a:chExt cx="7317574" cy="690086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3" r="11455"/>
            <a:stretch/>
          </p:blipFill>
          <p:spPr>
            <a:xfrm>
              <a:off x="2600318" y="-1"/>
              <a:ext cx="7115176" cy="6858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200364" y="295689"/>
              <a:ext cx="7905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Adult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97920" y="3386137"/>
              <a:ext cx="5976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97933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Pediveliger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36745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79379" y="-42865"/>
              <a:ext cx="16359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Unfertilized egg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9229285" y="1274333"/>
            <a:ext cx="2864741" cy="1274085"/>
            <a:chOff x="9432136" y="4482227"/>
            <a:chExt cx="2486046" cy="1274085"/>
          </a:xfrm>
        </p:grpSpPr>
        <p:sp>
          <p:nvSpPr>
            <p:cNvPr id="40" name="Rectangle 39"/>
            <p:cNvSpPr/>
            <p:nvPr/>
          </p:nvSpPr>
          <p:spPr>
            <a:xfrm>
              <a:off x="9432137" y="4482227"/>
              <a:ext cx="2486045" cy="1018462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9432136" y="4555983"/>
              <a:ext cx="248604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Egg quality Fertilization barrier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9246731" y="3047583"/>
            <a:ext cx="119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D-hinge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576580" y="817896"/>
            <a:ext cx="1385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Trocophore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4753729" y="1599699"/>
            <a:ext cx="3483016" cy="1786438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3809235" y="1785311"/>
            <a:ext cx="4573530" cy="1284638"/>
            <a:chOff x="8342745" y="1537646"/>
            <a:chExt cx="4573530" cy="1284638"/>
          </a:xfrm>
        </p:grpSpPr>
        <p:sp>
          <p:nvSpPr>
            <p:cNvPr id="36" name="Rectangle 35"/>
            <p:cNvSpPr/>
            <p:nvPr/>
          </p:nvSpPr>
          <p:spPr>
            <a:xfrm>
              <a:off x="8342745" y="1548198"/>
              <a:ext cx="4573530" cy="1274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8342745" y="1537646"/>
              <a:ext cx="4573530" cy="1274086"/>
              <a:chOff x="8448143" y="4100522"/>
              <a:chExt cx="2486045" cy="1274086"/>
            </a:xfrm>
          </p:grpSpPr>
          <p:sp>
            <p:nvSpPr>
              <p:cNvPr id="52" name="Rectangle 51"/>
              <p:cNvSpPr/>
              <p:nvPr/>
            </p:nvSpPr>
            <p:spPr>
              <a:xfrm>
                <a:off x="8448143" y="4100522"/>
                <a:ext cx="2486045" cy="1274086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8448143" y="4125292"/>
                <a:ext cx="2486045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Pre-gametogenic exposure in females reduces D-hinge abundance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5212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397920" y="-42865"/>
            <a:ext cx="7317574" cy="6900864"/>
            <a:chOff x="2397920" y="-42865"/>
            <a:chExt cx="7317574" cy="690086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3" r="11455"/>
            <a:stretch/>
          </p:blipFill>
          <p:spPr>
            <a:xfrm>
              <a:off x="2600318" y="-1"/>
              <a:ext cx="7115176" cy="6858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200364" y="295689"/>
              <a:ext cx="7905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Adult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97920" y="3386137"/>
              <a:ext cx="5976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97933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Pediveliger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36745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79379" y="-42865"/>
              <a:ext cx="16359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Unfertilized egg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9229285" y="1274333"/>
            <a:ext cx="2864741" cy="1274085"/>
            <a:chOff x="9432136" y="4482227"/>
            <a:chExt cx="2486046" cy="1274085"/>
          </a:xfrm>
        </p:grpSpPr>
        <p:sp>
          <p:nvSpPr>
            <p:cNvPr id="40" name="Rectangle 39"/>
            <p:cNvSpPr/>
            <p:nvPr/>
          </p:nvSpPr>
          <p:spPr>
            <a:xfrm>
              <a:off x="9432137" y="4482227"/>
              <a:ext cx="2486045" cy="1018462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9432136" y="4555983"/>
              <a:ext cx="248604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Egg quality Fertilization barrier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9445797" y="5394210"/>
            <a:ext cx="1608645" cy="1018462"/>
            <a:chOff x="9432136" y="4482227"/>
            <a:chExt cx="2486045" cy="1018462"/>
          </a:xfrm>
        </p:grpSpPr>
        <p:sp>
          <p:nvSpPr>
            <p:cNvPr id="49" name="Rectangle 48"/>
            <p:cNvSpPr/>
            <p:nvPr/>
          </p:nvSpPr>
          <p:spPr>
            <a:xfrm>
              <a:off x="9432136" y="4482227"/>
              <a:ext cx="2486045" cy="1018462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9432136" y="4555983"/>
              <a:ext cx="248604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Larval 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survival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9246731" y="3047583"/>
            <a:ext cx="119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D-hinge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576580" y="817896"/>
            <a:ext cx="1385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Trocophore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4753729" y="1599699"/>
            <a:ext cx="3483016" cy="1786438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3809235" y="1785311"/>
            <a:ext cx="4573530" cy="1284638"/>
            <a:chOff x="8342745" y="1537646"/>
            <a:chExt cx="4573530" cy="1284638"/>
          </a:xfrm>
        </p:grpSpPr>
        <p:sp>
          <p:nvSpPr>
            <p:cNvPr id="36" name="Rectangle 35"/>
            <p:cNvSpPr/>
            <p:nvPr/>
          </p:nvSpPr>
          <p:spPr>
            <a:xfrm>
              <a:off x="8342745" y="1548198"/>
              <a:ext cx="4573530" cy="1274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8342745" y="1537646"/>
              <a:ext cx="4573530" cy="1274086"/>
              <a:chOff x="8448143" y="4100522"/>
              <a:chExt cx="2486045" cy="1274086"/>
            </a:xfrm>
          </p:grpSpPr>
          <p:sp>
            <p:nvSpPr>
              <p:cNvPr id="52" name="Rectangle 51"/>
              <p:cNvSpPr/>
              <p:nvPr/>
            </p:nvSpPr>
            <p:spPr>
              <a:xfrm>
                <a:off x="8448143" y="4100522"/>
                <a:ext cx="2486045" cy="1274086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8448143" y="4125292"/>
                <a:ext cx="2486045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Pre-gametogenic exposure in females reduces D-hinge abundance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113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397920" y="-42865"/>
            <a:ext cx="7317574" cy="6900864"/>
            <a:chOff x="2397920" y="-42865"/>
            <a:chExt cx="7317574" cy="690086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3" r="11455"/>
            <a:stretch/>
          </p:blipFill>
          <p:spPr>
            <a:xfrm>
              <a:off x="2600318" y="-1"/>
              <a:ext cx="7115176" cy="6858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200364" y="295689"/>
              <a:ext cx="7905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Adult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97920" y="3386137"/>
              <a:ext cx="5976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97933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Pediveliger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36745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79379" y="-42865"/>
              <a:ext cx="16359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Unfertilized egg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9229285" y="1274333"/>
            <a:ext cx="2864741" cy="1274085"/>
            <a:chOff x="9432136" y="4482227"/>
            <a:chExt cx="2486046" cy="1274085"/>
          </a:xfrm>
        </p:grpSpPr>
        <p:sp>
          <p:nvSpPr>
            <p:cNvPr id="40" name="Rectangle 39"/>
            <p:cNvSpPr/>
            <p:nvPr/>
          </p:nvSpPr>
          <p:spPr>
            <a:xfrm>
              <a:off x="9432137" y="4482227"/>
              <a:ext cx="2486045" cy="1018462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9432136" y="4555983"/>
              <a:ext cx="248604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Egg quality Fertilization barrier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1023621" y="4327483"/>
            <a:ext cx="2072007" cy="1018462"/>
            <a:chOff x="9432135" y="4482227"/>
            <a:chExt cx="2486046" cy="1018462"/>
          </a:xfrm>
        </p:grpSpPr>
        <p:sp>
          <p:nvSpPr>
            <p:cNvPr id="46" name="Rectangle 45"/>
            <p:cNvSpPr/>
            <p:nvPr/>
          </p:nvSpPr>
          <p:spPr>
            <a:xfrm>
              <a:off x="9432135" y="4482227"/>
              <a:ext cx="2486045" cy="1018462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9432136" y="4555983"/>
              <a:ext cx="248604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Settlement effects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9445797" y="5394210"/>
            <a:ext cx="1608645" cy="1018462"/>
            <a:chOff x="9432136" y="4482227"/>
            <a:chExt cx="2486045" cy="1018462"/>
          </a:xfrm>
        </p:grpSpPr>
        <p:sp>
          <p:nvSpPr>
            <p:cNvPr id="49" name="Rectangle 48"/>
            <p:cNvSpPr/>
            <p:nvPr/>
          </p:nvSpPr>
          <p:spPr>
            <a:xfrm>
              <a:off x="9432136" y="4482227"/>
              <a:ext cx="2486045" cy="1018462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9432136" y="4555983"/>
              <a:ext cx="248604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Larval </a:t>
              </a:r>
            </a:p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survival</a:t>
              </a:r>
              <a:endParaRPr lang="en-US" sz="2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9246731" y="3047583"/>
            <a:ext cx="119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D-hinge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576580" y="817896"/>
            <a:ext cx="1385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Trocophore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4753729" y="1599699"/>
            <a:ext cx="3483016" cy="1786438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3809235" y="1785311"/>
            <a:ext cx="4573530" cy="1284638"/>
            <a:chOff x="8342745" y="1537646"/>
            <a:chExt cx="4573530" cy="1284638"/>
          </a:xfrm>
        </p:grpSpPr>
        <p:sp>
          <p:nvSpPr>
            <p:cNvPr id="36" name="Rectangle 35"/>
            <p:cNvSpPr/>
            <p:nvPr/>
          </p:nvSpPr>
          <p:spPr>
            <a:xfrm>
              <a:off x="8342745" y="1548198"/>
              <a:ext cx="4573530" cy="12740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8342745" y="1537646"/>
              <a:ext cx="4573530" cy="1274086"/>
              <a:chOff x="8448143" y="4100522"/>
              <a:chExt cx="2486045" cy="1274086"/>
            </a:xfrm>
          </p:grpSpPr>
          <p:sp>
            <p:nvSpPr>
              <p:cNvPr id="52" name="Rectangle 51"/>
              <p:cNvSpPr/>
              <p:nvPr/>
            </p:nvSpPr>
            <p:spPr>
              <a:xfrm>
                <a:off x="8448143" y="4100522"/>
                <a:ext cx="2486045" cy="1274086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8448143" y="4125292"/>
                <a:ext cx="2486045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Pre-gametogenic exposure in females reduces D-hinge abundance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5690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42913" y="152400"/>
            <a:ext cx="11749087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solidFill>
                  <a:schemeClr val="accent2">
                    <a:lumMod val="50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Moving forward: Mechanism</a:t>
            </a:r>
            <a:endParaRPr lang="en-US" sz="4800" dirty="0">
              <a:solidFill>
                <a:schemeClr val="accent2">
                  <a:lumMod val="50000"/>
                </a:schemeClr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43" t="6373" r="8820" b="3763"/>
          <a:stretch/>
        </p:blipFill>
        <p:spPr>
          <a:xfrm rot="5400000">
            <a:off x="1369091" y="1390436"/>
            <a:ext cx="4814885" cy="4814884"/>
          </a:xfrm>
          <a:prstGeom prst="ellipse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1" t="49574" r="14342"/>
          <a:stretch/>
        </p:blipFill>
        <p:spPr>
          <a:xfrm rot="6597790">
            <a:off x="6040595" y="2008036"/>
            <a:ext cx="6201708" cy="375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0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397920" y="-42865"/>
            <a:ext cx="7317574" cy="6900864"/>
            <a:chOff x="2397920" y="-42865"/>
            <a:chExt cx="7317574" cy="690086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3" r="11455"/>
            <a:stretch/>
          </p:blipFill>
          <p:spPr>
            <a:xfrm>
              <a:off x="2600318" y="-1"/>
              <a:ext cx="7115176" cy="6858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200364" y="295689"/>
              <a:ext cx="7905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Adult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97920" y="3386137"/>
              <a:ext cx="5976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97933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Pediveliger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36745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79379" y="-42865"/>
              <a:ext cx="16359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Unfertilized egg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9246731" y="3047583"/>
            <a:ext cx="119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D-hinge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576580" y="817896"/>
            <a:ext cx="1385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Trocophore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510008" y="4368518"/>
            <a:ext cx="2440763" cy="1602405"/>
            <a:chOff x="9432136" y="4368518"/>
            <a:chExt cx="2440763" cy="1602405"/>
          </a:xfrm>
        </p:grpSpPr>
        <p:grpSp>
          <p:nvGrpSpPr>
            <p:cNvPr id="29" name="Group 28"/>
            <p:cNvGrpSpPr/>
            <p:nvPr/>
          </p:nvGrpSpPr>
          <p:grpSpPr>
            <a:xfrm>
              <a:off x="9432136" y="4368518"/>
              <a:ext cx="2440763" cy="1018462"/>
              <a:chOff x="9432136" y="4482227"/>
              <a:chExt cx="2486045" cy="101846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9432136" y="4555983"/>
                <a:ext cx="2486045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Developmental delays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46" name="Rectangle 45"/>
            <p:cNvSpPr/>
            <p:nvPr/>
          </p:nvSpPr>
          <p:spPr>
            <a:xfrm>
              <a:off x="9432137" y="5386148"/>
              <a:ext cx="244076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Timmins-Schiffman et al. 2012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9502619" y="1288394"/>
            <a:ext cx="2455541" cy="1303013"/>
            <a:chOff x="9573101" y="1288394"/>
            <a:chExt cx="2455541" cy="1303013"/>
          </a:xfrm>
        </p:grpSpPr>
        <p:grpSp>
          <p:nvGrpSpPr>
            <p:cNvPr id="47" name="Group 46"/>
            <p:cNvGrpSpPr/>
            <p:nvPr/>
          </p:nvGrpSpPr>
          <p:grpSpPr>
            <a:xfrm>
              <a:off x="9573101" y="1288394"/>
              <a:ext cx="2455541" cy="952480"/>
              <a:chOff x="9432136" y="4482227"/>
              <a:chExt cx="2486045" cy="1018462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9432136" y="4555983"/>
                <a:ext cx="2486045" cy="8885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Sperm inactive at pH &lt; 7.0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50" name="Rectangle 49"/>
            <p:cNvSpPr/>
            <p:nvPr/>
          </p:nvSpPr>
          <p:spPr>
            <a:xfrm>
              <a:off x="9887120" y="2252853"/>
              <a:ext cx="182225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Boulais et al. 2018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21139" y="4453021"/>
            <a:ext cx="2455541" cy="1303013"/>
            <a:chOff x="9573101" y="1288394"/>
            <a:chExt cx="2455541" cy="1303013"/>
          </a:xfrm>
        </p:grpSpPr>
        <p:grpSp>
          <p:nvGrpSpPr>
            <p:cNvPr id="70" name="Group 69"/>
            <p:cNvGrpSpPr/>
            <p:nvPr/>
          </p:nvGrpSpPr>
          <p:grpSpPr>
            <a:xfrm>
              <a:off x="9573101" y="1288394"/>
              <a:ext cx="2455541" cy="952480"/>
              <a:chOff x="9432136" y="4482227"/>
              <a:chExt cx="2486045" cy="1018462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9432136" y="4555983"/>
                <a:ext cx="2486045" cy="8885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Reduced settlement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71" name="Rectangle 70"/>
            <p:cNvSpPr/>
            <p:nvPr/>
          </p:nvSpPr>
          <p:spPr>
            <a:xfrm>
              <a:off x="9573101" y="2252853"/>
              <a:ext cx="245554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Burton et al., NSA 2018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132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556168" y="3994880"/>
            <a:ext cx="6942837" cy="1938992"/>
            <a:chOff x="5107642" y="162739"/>
            <a:chExt cx="6942837" cy="1938992"/>
          </a:xfrm>
        </p:grpSpPr>
        <p:grpSp>
          <p:nvGrpSpPr>
            <p:cNvPr id="13" name="Group 12"/>
            <p:cNvGrpSpPr/>
            <p:nvPr/>
          </p:nvGrpSpPr>
          <p:grpSpPr>
            <a:xfrm>
              <a:off x="5107642" y="356227"/>
              <a:ext cx="4429887" cy="1552015"/>
              <a:chOff x="8588798" y="2763947"/>
              <a:chExt cx="3266355" cy="1144371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88798" y="2765485"/>
                <a:ext cx="1141296" cy="1141296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78254" y="2763947"/>
                <a:ext cx="2076899" cy="1144371"/>
              </a:xfrm>
              <a:prstGeom prst="rect">
                <a:avLst/>
              </a:prstGeom>
            </p:spPr>
          </p:pic>
        </p:grpSp>
        <p:sp>
          <p:nvSpPr>
            <p:cNvPr id="19" name="Rectangle 18"/>
            <p:cNvSpPr/>
            <p:nvPr/>
          </p:nvSpPr>
          <p:spPr>
            <a:xfrm>
              <a:off x="9737539" y="162739"/>
              <a:ext cx="2312940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Rick Goetz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Betsy Peabody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Ryan Crim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Stuart Ryan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Jade Austin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372723" y="3957151"/>
            <a:ext cx="4614994" cy="2014451"/>
            <a:chOff x="839492" y="4009857"/>
            <a:chExt cx="4614994" cy="201445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492" y="4009857"/>
              <a:ext cx="2200661" cy="2014451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137009" y="4416918"/>
              <a:ext cx="2317477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Joth Davis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Kelsey Donahue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Ashley Lockhart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542719" y="1524212"/>
            <a:ext cx="5360811" cy="1903703"/>
            <a:chOff x="6096000" y="3238862"/>
            <a:chExt cx="5360811" cy="1903703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31" r="10059" b="10156"/>
            <a:stretch/>
          </p:blipFill>
          <p:spPr>
            <a:xfrm>
              <a:off x="6096000" y="3238862"/>
              <a:ext cx="3082360" cy="1903703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9212596" y="3590549"/>
              <a:ext cx="224421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Benoit Eudeline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Molly Jackson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Rhonda Elliot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25" name="Title 1"/>
          <p:cNvSpPr txBox="1">
            <a:spLocks/>
          </p:cNvSpPr>
          <p:nvPr/>
        </p:nvSpPr>
        <p:spPr>
          <a:xfrm>
            <a:off x="442913" y="152400"/>
            <a:ext cx="11722194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solidFill>
                  <a:schemeClr val="accent2">
                    <a:lumMod val="50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Thank you!</a:t>
            </a:r>
            <a:endParaRPr lang="en-US" sz="4800" dirty="0">
              <a:solidFill>
                <a:schemeClr val="accent2">
                  <a:lumMod val="50000"/>
                </a:schemeClr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556169" y="1499179"/>
            <a:ext cx="5910093" cy="1953768"/>
            <a:chOff x="556169" y="1452605"/>
            <a:chExt cx="5910093" cy="1953768"/>
          </a:xfrm>
        </p:grpSpPr>
        <p:pic>
          <p:nvPicPr>
            <p:cNvPr id="10" name="Picture 9" descr="2af91314-9915-11e6-9c11-4c4dc1428986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6169" y="1569638"/>
              <a:ext cx="1957905" cy="1719702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4033372" y="1459993"/>
              <a:ext cx="2432890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Steven Roberts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Brent Vadopalas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Laura Spencer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Grace Crandall</a:t>
              </a:r>
            </a:p>
            <a:p>
              <a:r>
                <a:rPr lang="en-US" sz="24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Kaitlyn Mitchell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76317" y="1452605"/>
              <a:ext cx="1182624" cy="19537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5423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0632077" cy="687228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43189" y="2543175"/>
            <a:ext cx="9548812" cy="2757488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2857500" y="2528886"/>
            <a:ext cx="9420227" cy="2661881"/>
            <a:chOff x="2857500" y="2600326"/>
            <a:chExt cx="9420227" cy="2661881"/>
          </a:xfrm>
        </p:grpSpPr>
        <p:sp>
          <p:nvSpPr>
            <p:cNvPr id="5" name="Title 1"/>
            <p:cNvSpPr txBox="1">
              <a:spLocks/>
            </p:cNvSpPr>
            <p:nvPr/>
          </p:nvSpPr>
          <p:spPr>
            <a:xfrm>
              <a:off x="2857500" y="2600326"/>
              <a:ext cx="9420227" cy="1601787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800" dirty="0" smtClean="0">
                  <a:solidFill>
                    <a:schemeClr val="bg1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Questions?</a:t>
              </a:r>
              <a:endParaRPr lang="en-US" sz="48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7500" y="4137173"/>
              <a:ext cx="9334500" cy="1125034"/>
              <a:chOff x="2857500" y="4051445"/>
              <a:chExt cx="9334500" cy="1125034"/>
            </a:xfrm>
          </p:grpSpPr>
          <p:sp>
            <p:nvSpPr>
              <p:cNvPr id="6" name="Subtitle 2"/>
              <p:cNvSpPr txBox="1">
                <a:spLocks/>
              </p:cNvSpPr>
              <p:nvPr/>
            </p:nvSpPr>
            <p:spPr>
              <a:xfrm>
                <a:off x="2857500" y="4051445"/>
                <a:ext cx="9334500" cy="42733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sz="30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Yaamini Venkataraman</a:t>
                </a:r>
                <a:endParaRPr lang="en-US" sz="3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886076" y="4468593"/>
                <a:ext cx="9305924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yaaminiv@uw.edu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b</a:t>
                </a:r>
                <a:r>
                  <a:rPr lang="en-US" sz="20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it.ly/project-oyster-oa</a:t>
                </a:r>
                <a:endParaRPr lang="en-US" sz="20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5104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397920" y="-42865"/>
            <a:ext cx="7317574" cy="6900864"/>
            <a:chOff x="2397920" y="-42865"/>
            <a:chExt cx="7317574" cy="690086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3" r="11455"/>
            <a:stretch/>
          </p:blipFill>
          <p:spPr>
            <a:xfrm>
              <a:off x="2600318" y="-1"/>
              <a:ext cx="7115176" cy="6858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200364" y="295689"/>
              <a:ext cx="7905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Adult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97920" y="3386137"/>
              <a:ext cx="5976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97933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Pediveliger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36745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79379" y="-42865"/>
              <a:ext cx="16359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Unfertilized egg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9246731" y="3047583"/>
            <a:ext cx="119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D-hinge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576580" y="817896"/>
            <a:ext cx="1385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Trocophore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510008" y="4368518"/>
            <a:ext cx="2440763" cy="1602405"/>
            <a:chOff x="9432136" y="4368518"/>
            <a:chExt cx="2440763" cy="1602405"/>
          </a:xfrm>
        </p:grpSpPr>
        <p:grpSp>
          <p:nvGrpSpPr>
            <p:cNvPr id="29" name="Group 28"/>
            <p:cNvGrpSpPr/>
            <p:nvPr/>
          </p:nvGrpSpPr>
          <p:grpSpPr>
            <a:xfrm>
              <a:off x="9432136" y="4368518"/>
              <a:ext cx="2440763" cy="1018462"/>
              <a:chOff x="9432136" y="4482227"/>
              <a:chExt cx="2486045" cy="101846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9432136" y="4555983"/>
                <a:ext cx="2486045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Developmental delays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46" name="Rectangle 45"/>
            <p:cNvSpPr/>
            <p:nvPr/>
          </p:nvSpPr>
          <p:spPr>
            <a:xfrm>
              <a:off x="9432137" y="5386148"/>
              <a:ext cx="244076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Timmins-Schiffman et al. 2012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9502619" y="1288394"/>
            <a:ext cx="2455541" cy="1303013"/>
            <a:chOff x="9573101" y="1288394"/>
            <a:chExt cx="2455541" cy="1303013"/>
          </a:xfrm>
        </p:grpSpPr>
        <p:grpSp>
          <p:nvGrpSpPr>
            <p:cNvPr id="47" name="Group 46"/>
            <p:cNvGrpSpPr/>
            <p:nvPr/>
          </p:nvGrpSpPr>
          <p:grpSpPr>
            <a:xfrm>
              <a:off x="9573101" y="1288394"/>
              <a:ext cx="2455541" cy="952480"/>
              <a:chOff x="9432136" y="4482227"/>
              <a:chExt cx="2486045" cy="1018462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9432136" y="4555983"/>
                <a:ext cx="2486045" cy="8885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Sperm inactive at pH &lt; 7.0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50" name="Rectangle 49"/>
            <p:cNvSpPr/>
            <p:nvPr/>
          </p:nvSpPr>
          <p:spPr>
            <a:xfrm>
              <a:off x="9887120" y="2252853"/>
              <a:ext cx="182225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Boulais et al. 2018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501233" y="221300"/>
            <a:ext cx="2440763" cy="1602405"/>
            <a:chOff x="9432136" y="4368518"/>
            <a:chExt cx="2440763" cy="1602405"/>
          </a:xfrm>
        </p:grpSpPr>
        <p:grpSp>
          <p:nvGrpSpPr>
            <p:cNvPr id="60" name="Group 59"/>
            <p:cNvGrpSpPr/>
            <p:nvPr/>
          </p:nvGrpSpPr>
          <p:grpSpPr>
            <a:xfrm>
              <a:off x="9432136" y="4368518"/>
              <a:ext cx="2440763" cy="1018462"/>
              <a:chOff x="9432136" y="4482227"/>
              <a:chExt cx="2486045" cy="1018462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9432136" y="4555983"/>
                <a:ext cx="2486045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Altered proteomic profile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61" name="Rectangle 60"/>
            <p:cNvSpPr/>
            <p:nvPr/>
          </p:nvSpPr>
          <p:spPr>
            <a:xfrm>
              <a:off x="9432137" y="5386148"/>
              <a:ext cx="244076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Timmins-Schiffman et al. 2014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21139" y="4453021"/>
            <a:ext cx="2455541" cy="1303013"/>
            <a:chOff x="9573101" y="1288394"/>
            <a:chExt cx="2455541" cy="1303013"/>
          </a:xfrm>
        </p:grpSpPr>
        <p:grpSp>
          <p:nvGrpSpPr>
            <p:cNvPr id="70" name="Group 69"/>
            <p:cNvGrpSpPr/>
            <p:nvPr/>
          </p:nvGrpSpPr>
          <p:grpSpPr>
            <a:xfrm>
              <a:off x="9573101" y="1288394"/>
              <a:ext cx="2455541" cy="952480"/>
              <a:chOff x="9432136" y="4482227"/>
              <a:chExt cx="2486045" cy="1018462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9432136" y="4555983"/>
                <a:ext cx="2486045" cy="8885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Reduced settlement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71" name="Rectangle 70"/>
            <p:cNvSpPr/>
            <p:nvPr/>
          </p:nvSpPr>
          <p:spPr>
            <a:xfrm>
              <a:off x="9573101" y="2252853"/>
              <a:ext cx="245554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Burton et al., NSA 2018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40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397920" y="-42865"/>
            <a:ext cx="7317574" cy="6900864"/>
            <a:chOff x="2397920" y="-42865"/>
            <a:chExt cx="7317574" cy="690086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3" r="11455"/>
            <a:stretch/>
          </p:blipFill>
          <p:spPr>
            <a:xfrm>
              <a:off x="2600318" y="-1"/>
              <a:ext cx="7115176" cy="6858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200364" y="295689"/>
              <a:ext cx="7905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Adult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97920" y="3386137"/>
              <a:ext cx="5976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97933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Pediveliger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36745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79379" y="-42865"/>
              <a:ext cx="16359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Unfertilized egg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9246731" y="3047583"/>
            <a:ext cx="119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D-hinge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576580" y="817896"/>
            <a:ext cx="1385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Trocophore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4753729" y="1599699"/>
            <a:ext cx="3483016" cy="1786438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9510008" y="4368518"/>
            <a:ext cx="2440763" cy="1602405"/>
            <a:chOff x="9432136" y="4368518"/>
            <a:chExt cx="2440763" cy="1602405"/>
          </a:xfrm>
        </p:grpSpPr>
        <p:grpSp>
          <p:nvGrpSpPr>
            <p:cNvPr id="29" name="Group 28"/>
            <p:cNvGrpSpPr/>
            <p:nvPr/>
          </p:nvGrpSpPr>
          <p:grpSpPr>
            <a:xfrm>
              <a:off x="9432136" y="4368518"/>
              <a:ext cx="2440763" cy="1018462"/>
              <a:chOff x="9432136" y="4482227"/>
              <a:chExt cx="2486045" cy="101846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9432136" y="4555983"/>
                <a:ext cx="2486045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Developmental delays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46" name="Rectangle 45"/>
            <p:cNvSpPr/>
            <p:nvPr/>
          </p:nvSpPr>
          <p:spPr>
            <a:xfrm>
              <a:off x="9432137" y="5386148"/>
              <a:ext cx="244076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Timmins-Schiffman et al. 2012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9502619" y="1288394"/>
            <a:ext cx="2455541" cy="1303013"/>
            <a:chOff x="9573101" y="1288394"/>
            <a:chExt cx="2455541" cy="1303013"/>
          </a:xfrm>
        </p:grpSpPr>
        <p:grpSp>
          <p:nvGrpSpPr>
            <p:cNvPr id="47" name="Group 46"/>
            <p:cNvGrpSpPr/>
            <p:nvPr/>
          </p:nvGrpSpPr>
          <p:grpSpPr>
            <a:xfrm>
              <a:off x="9573101" y="1288394"/>
              <a:ext cx="2455541" cy="952480"/>
              <a:chOff x="9432136" y="4482227"/>
              <a:chExt cx="2486045" cy="1018462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9432136" y="4555983"/>
                <a:ext cx="2486045" cy="8885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Sperm inactive at pH &lt; 7.0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50" name="Rectangle 49"/>
            <p:cNvSpPr/>
            <p:nvPr/>
          </p:nvSpPr>
          <p:spPr>
            <a:xfrm>
              <a:off x="9887120" y="2252853"/>
              <a:ext cx="182225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Boulais et al. 2018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501233" y="221300"/>
            <a:ext cx="2440763" cy="1602405"/>
            <a:chOff x="9432136" y="4368518"/>
            <a:chExt cx="2440763" cy="1602405"/>
          </a:xfrm>
        </p:grpSpPr>
        <p:grpSp>
          <p:nvGrpSpPr>
            <p:cNvPr id="60" name="Group 59"/>
            <p:cNvGrpSpPr/>
            <p:nvPr/>
          </p:nvGrpSpPr>
          <p:grpSpPr>
            <a:xfrm>
              <a:off x="9432136" y="4368518"/>
              <a:ext cx="2440763" cy="1018462"/>
              <a:chOff x="9432136" y="4482227"/>
              <a:chExt cx="2486045" cy="1018462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9432136" y="4555983"/>
                <a:ext cx="2486045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Altered proteomic profile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61" name="Rectangle 60"/>
            <p:cNvSpPr/>
            <p:nvPr/>
          </p:nvSpPr>
          <p:spPr>
            <a:xfrm>
              <a:off x="9432137" y="5386148"/>
              <a:ext cx="2440762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Timmins-Schiffman et al. 2014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21139" y="4453021"/>
            <a:ext cx="2455541" cy="1303013"/>
            <a:chOff x="9573101" y="1288394"/>
            <a:chExt cx="2455541" cy="1303013"/>
          </a:xfrm>
        </p:grpSpPr>
        <p:grpSp>
          <p:nvGrpSpPr>
            <p:cNvPr id="70" name="Group 69"/>
            <p:cNvGrpSpPr/>
            <p:nvPr/>
          </p:nvGrpSpPr>
          <p:grpSpPr>
            <a:xfrm>
              <a:off x="9573101" y="1288394"/>
              <a:ext cx="2455541" cy="952480"/>
              <a:chOff x="9432136" y="4482227"/>
              <a:chExt cx="2486045" cy="1018462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9432136" y="4482227"/>
                <a:ext cx="2486045" cy="1018462"/>
              </a:xfrm>
              <a:prstGeom prst="rect">
                <a:avLst/>
              </a:prstGeom>
              <a:solidFill>
                <a:schemeClr val="bg2">
                  <a:lumMod val="5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9432136" y="4555983"/>
                <a:ext cx="2486045" cy="8885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chemeClr val="bg1"/>
                    </a:solidFill>
                    <a:latin typeface="Helvetica Neue Light" charset="0"/>
                    <a:ea typeface="Helvetica Neue Light" charset="0"/>
                    <a:cs typeface="Helvetica Neue Light" charset="0"/>
                  </a:rPr>
                  <a:t>Reduced settlement</a:t>
                </a:r>
                <a:endParaRPr lang="en-US" sz="2400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  <p:sp>
          <p:nvSpPr>
            <p:cNvPr id="71" name="Rectangle 70"/>
            <p:cNvSpPr/>
            <p:nvPr/>
          </p:nvSpPr>
          <p:spPr>
            <a:xfrm>
              <a:off x="9573101" y="2252853"/>
              <a:ext cx="245554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Burton et al., NSA 2018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54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397920" y="-42865"/>
            <a:ext cx="7317574" cy="6900864"/>
            <a:chOff x="2397920" y="-42865"/>
            <a:chExt cx="7317574" cy="690086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3" r="11455"/>
            <a:stretch/>
          </p:blipFill>
          <p:spPr>
            <a:xfrm>
              <a:off x="2600318" y="-1"/>
              <a:ext cx="7115176" cy="6858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200364" y="295689"/>
              <a:ext cx="7905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Adult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97920" y="3386137"/>
              <a:ext cx="59769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Spat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97933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Pediveliger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36745" y="5723869"/>
              <a:ext cx="119539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Veliger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579379" y="-42865"/>
              <a:ext cx="16359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Unfertilized egg</a:t>
              </a:r>
              <a:endParaRPr lang="en-US" sz="1600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0" y="-1"/>
            <a:ext cx="442913" cy="6858001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5898319" y="2706229"/>
            <a:ext cx="681060" cy="1018462"/>
            <a:chOff x="9432136" y="4482227"/>
            <a:chExt cx="2486045" cy="1018462"/>
          </a:xfrm>
        </p:grpSpPr>
        <p:sp>
          <p:nvSpPr>
            <p:cNvPr id="38" name="Rectangle 37"/>
            <p:cNvSpPr/>
            <p:nvPr/>
          </p:nvSpPr>
          <p:spPr>
            <a:xfrm>
              <a:off x="9432136" y="4482227"/>
              <a:ext cx="2486045" cy="1018462"/>
            </a:xfrm>
            <a:prstGeom prst="rect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9432136" y="4555983"/>
              <a:ext cx="2486045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5400" dirty="0" smtClean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?</a:t>
              </a:r>
              <a:endParaRPr lang="en-US" sz="54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30" name="Rectangle 29"/>
          <p:cNvSpPr/>
          <p:nvPr/>
        </p:nvSpPr>
        <p:spPr>
          <a:xfrm>
            <a:off x="9246731" y="3047583"/>
            <a:ext cx="119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D-hinge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576580" y="817896"/>
            <a:ext cx="1385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Trocophore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4753729" y="1599699"/>
            <a:ext cx="3483016" cy="1786438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70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0632077" cy="687228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43189" y="2543175"/>
            <a:ext cx="9548812" cy="2757488"/>
          </a:xfrm>
          <a:prstGeom prst="rect">
            <a:avLst/>
          </a:prstGeom>
          <a:solidFill>
            <a:schemeClr val="bg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857501" y="3214692"/>
            <a:ext cx="9334500" cy="15368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Does pre-gametogenic exposure result in carryover effects in larvae</a:t>
            </a:r>
            <a:r>
              <a:rPr lang="en-US" sz="4800" dirty="0" smtClean="0">
                <a:solidFill>
                  <a:schemeClr val="bg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?</a:t>
            </a:r>
            <a:endParaRPr lang="en-US" sz="4800" dirty="0">
              <a:solidFill>
                <a:schemeClr val="bg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77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9638</TotalTime>
  <Words>3193</Words>
  <Application>Microsoft Macintosh PowerPoint</Application>
  <PresentationFormat>Widescreen</PresentationFormat>
  <Paragraphs>761</Paragraphs>
  <Slides>51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9" baseType="lpstr">
      <vt:lpstr>Arial</vt:lpstr>
      <vt:lpstr>Calibri</vt:lpstr>
      <vt:lpstr>Candara</vt:lpstr>
      <vt:lpstr>Helvetica Neue</vt:lpstr>
      <vt:lpstr>Helvetica Neue Light</vt:lpstr>
      <vt:lpstr>Helvetica Neue Medium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 of Ocean Acidification on Pacific Oyster Reproduction </dc:title>
  <dc:creator>Microsoft Office User</dc:creator>
  <cp:lastModifiedBy>Microsoft Office User</cp:lastModifiedBy>
  <cp:revision>406</cp:revision>
  <dcterms:created xsi:type="dcterms:W3CDTF">2018-01-16T18:26:58Z</dcterms:created>
  <dcterms:modified xsi:type="dcterms:W3CDTF">2018-03-22T16:38:23Z</dcterms:modified>
</cp:coreProperties>
</file>

<file path=docProps/thumbnail.jpeg>
</file>